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60" r:id="rId3"/>
    <p:sldId id="310" r:id="rId4"/>
    <p:sldId id="281" r:id="rId5"/>
    <p:sldId id="278" r:id="rId6"/>
    <p:sldId id="287" r:id="rId7"/>
    <p:sldId id="258" r:id="rId8"/>
    <p:sldId id="292" r:id="rId9"/>
    <p:sldId id="272" r:id="rId10"/>
    <p:sldId id="279" r:id="rId11"/>
    <p:sldId id="280" r:id="rId12"/>
    <p:sldId id="293" r:id="rId13"/>
    <p:sldId id="301" r:id="rId14"/>
    <p:sldId id="290" r:id="rId15"/>
    <p:sldId id="295" r:id="rId16"/>
    <p:sldId id="296" r:id="rId17"/>
    <p:sldId id="299" r:id="rId18"/>
    <p:sldId id="298" r:id="rId19"/>
    <p:sldId id="300" r:id="rId20"/>
    <p:sldId id="302" r:id="rId21"/>
    <p:sldId id="311" r:id="rId22"/>
    <p:sldId id="304" r:id="rId23"/>
    <p:sldId id="306" r:id="rId24"/>
    <p:sldId id="303" r:id="rId25"/>
    <p:sldId id="305" r:id="rId26"/>
    <p:sldId id="307" r:id="rId27"/>
    <p:sldId id="309" r:id="rId28"/>
    <p:sldId id="314" r:id="rId29"/>
    <p:sldId id="312" r:id="rId30"/>
    <p:sldId id="313" r:id="rId31"/>
  </p:sldIdLst>
  <p:sldSz cx="12192000" cy="6858000"/>
  <p:notesSz cx="7102475" cy="9037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998F6A-5322-1350-2516-A5A33EA2D8C1}" name="Fiona Rettie" initials="FR" userId="ec7a9c995e2a92c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7030A0"/>
    <a:srgbClr val="660066"/>
    <a:srgbClr val="5C1D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216" autoAdjust="0"/>
    <p:restoredTop sz="91193" autoAdjust="0"/>
  </p:normalViewPr>
  <p:slideViewPr>
    <p:cSldViewPr snapToGrid="0">
      <p:cViewPr varScale="1">
        <p:scale>
          <a:sx n="104" d="100"/>
          <a:sy n="104" d="100"/>
        </p:scale>
        <p:origin x="216" y="4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65A45D-7DCC-414B-A00F-E09C00D8707A}" type="doc">
      <dgm:prSet loTypeId="urn:microsoft.com/office/officeart/2005/8/layout/hierarchy4" loCatId="relationship" qsTypeId="urn:microsoft.com/office/officeart/2005/8/quickstyle/simple2" qsCatId="simple" csTypeId="urn:microsoft.com/office/officeart/2005/8/colors/colorful5" csCatId="colorful" phldr="1"/>
      <dgm:spPr/>
      <dgm:t>
        <a:bodyPr/>
        <a:lstStyle/>
        <a:p>
          <a:endParaRPr lang="en-CA"/>
        </a:p>
      </dgm:t>
    </dgm:pt>
    <dgm:pt modelId="{372B7B09-051F-483F-984B-07113ED667EC}">
      <dgm:prSet phldrT="[Text]" custT="1">
        <dgm:style>
          <a:lnRef idx="0">
            <a:schemeClr val="accent4"/>
          </a:lnRef>
          <a:fillRef idx="3">
            <a:schemeClr val="accent4"/>
          </a:fillRef>
          <a:effectRef idx="3">
            <a:schemeClr val="accent4"/>
          </a:effectRef>
          <a:fontRef idx="minor">
            <a:schemeClr val="lt1"/>
          </a:fontRef>
        </dgm:style>
      </dgm:prSet>
      <dgm:spPr/>
      <dgm:t>
        <a:bodyPr/>
        <a:lstStyle/>
        <a:p>
          <a:pPr>
            <a:spcAft>
              <a:spcPts val="0"/>
            </a:spcAft>
          </a:pPr>
          <a:r>
            <a:rPr lang="en-CA" sz="4000" b="1" dirty="0">
              <a:solidFill>
                <a:schemeClr val="tx1"/>
              </a:solidFill>
            </a:rPr>
            <a:t>Connection</a:t>
          </a:r>
        </a:p>
        <a:p>
          <a:pPr>
            <a:spcAft>
              <a:spcPct val="35000"/>
            </a:spcAft>
          </a:pPr>
          <a:r>
            <a:rPr lang="en-CA" sz="3200" b="1" dirty="0">
              <a:solidFill>
                <a:schemeClr val="tx1"/>
              </a:solidFill>
            </a:rPr>
            <a:t>Cross-Sectoral </a:t>
          </a:r>
          <a:endParaRPr lang="en-CA" sz="2000" b="1" dirty="0">
            <a:solidFill>
              <a:schemeClr val="tx1"/>
            </a:solidFill>
          </a:endParaRPr>
        </a:p>
      </dgm:t>
    </dgm:pt>
    <dgm:pt modelId="{3E9D8409-ADA9-4C9E-A350-18D0034F670A}" type="parTrans" cxnId="{3B11DBB7-30AC-467C-8525-3A39F25C3BD0}">
      <dgm:prSet/>
      <dgm:spPr/>
      <dgm:t>
        <a:bodyPr/>
        <a:lstStyle/>
        <a:p>
          <a:endParaRPr lang="en-CA" sz="1100" b="1">
            <a:solidFill>
              <a:sysClr val="windowText" lastClr="000000"/>
            </a:solidFill>
          </a:endParaRPr>
        </a:p>
      </dgm:t>
    </dgm:pt>
    <dgm:pt modelId="{429FF11F-256B-474D-9B9B-9C62FCD52E16}" type="sibTrans" cxnId="{3B11DBB7-30AC-467C-8525-3A39F25C3BD0}">
      <dgm:prSet/>
      <dgm:spPr/>
      <dgm:t>
        <a:bodyPr/>
        <a:lstStyle/>
        <a:p>
          <a:endParaRPr lang="en-CA" sz="1100" b="1">
            <a:solidFill>
              <a:sysClr val="windowText" lastClr="000000"/>
            </a:solidFill>
          </a:endParaRPr>
        </a:p>
      </dgm:t>
    </dgm:pt>
    <dgm:pt modelId="{DD51D502-9639-4459-B393-56F260743CD4}">
      <dgm:prSet phldrT="[Text]" custT="1">
        <dgm:style>
          <a:lnRef idx="1">
            <a:schemeClr val="accent6"/>
          </a:lnRef>
          <a:fillRef idx="3">
            <a:schemeClr val="accent6"/>
          </a:fillRef>
          <a:effectRef idx="2">
            <a:schemeClr val="accent6"/>
          </a:effectRef>
          <a:fontRef idx="minor">
            <a:schemeClr val="lt1"/>
          </a:fontRef>
        </dgm:style>
      </dgm:prSet>
      <dgm:spPr/>
      <dgm:t>
        <a:bodyPr/>
        <a:lstStyle/>
        <a:p>
          <a:r>
            <a:rPr lang="en-CA" sz="3200" b="1" dirty="0">
              <a:solidFill>
                <a:schemeClr val="tx1"/>
              </a:solidFill>
            </a:rPr>
            <a:t>Arts development</a:t>
          </a:r>
        </a:p>
      </dgm:t>
    </dgm:pt>
    <dgm:pt modelId="{1B9CC1B7-A290-4D65-B4CC-9FCC0200E42C}" type="parTrans" cxnId="{2CA52FE3-F976-429F-AB8F-1B724E58F92B}">
      <dgm:prSet/>
      <dgm:spPr/>
      <dgm:t>
        <a:bodyPr/>
        <a:lstStyle/>
        <a:p>
          <a:endParaRPr lang="en-CA" sz="1100" b="1">
            <a:solidFill>
              <a:sysClr val="windowText" lastClr="000000"/>
            </a:solidFill>
          </a:endParaRPr>
        </a:p>
      </dgm:t>
    </dgm:pt>
    <dgm:pt modelId="{8EBC96DD-3737-4D5B-80DB-DD5AB5D32B1D}" type="sibTrans" cxnId="{2CA52FE3-F976-429F-AB8F-1B724E58F92B}">
      <dgm:prSet/>
      <dgm:spPr/>
      <dgm:t>
        <a:bodyPr/>
        <a:lstStyle/>
        <a:p>
          <a:endParaRPr lang="en-CA" sz="1100" b="1">
            <a:solidFill>
              <a:sysClr val="windowText" lastClr="000000"/>
            </a:solidFill>
          </a:endParaRPr>
        </a:p>
      </dgm:t>
    </dgm:pt>
    <dgm:pt modelId="{F3EE685A-D3E3-4B57-ABF6-D726B292AC05}">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CA" sz="3200" b="1" dirty="0"/>
            <a:t>Market development</a:t>
          </a:r>
        </a:p>
      </dgm:t>
    </dgm:pt>
    <dgm:pt modelId="{ACFDCB54-3D9F-4745-A11D-069017D9F71E}" type="parTrans" cxnId="{FD367A53-E41D-46AA-9148-489B58D1E721}">
      <dgm:prSet/>
      <dgm:spPr/>
      <dgm:t>
        <a:bodyPr/>
        <a:lstStyle/>
        <a:p>
          <a:endParaRPr lang="en-CA" sz="1100" b="1">
            <a:solidFill>
              <a:sysClr val="windowText" lastClr="000000"/>
            </a:solidFill>
          </a:endParaRPr>
        </a:p>
      </dgm:t>
    </dgm:pt>
    <dgm:pt modelId="{444B2642-03E7-4144-81A6-4FC424FED555}" type="sibTrans" cxnId="{FD367A53-E41D-46AA-9148-489B58D1E721}">
      <dgm:prSet/>
      <dgm:spPr/>
      <dgm:t>
        <a:bodyPr/>
        <a:lstStyle/>
        <a:p>
          <a:endParaRPr lang="en-CA" sz="1100" b="1">
            <a:solidFill>
              <a:sysClr val="windowText" lastClr="000000"/>
            </a:solidFill>
          </a:endParaRPr>
        </a:p>
      </dgm:t>
    </dgm:pt>
    <dgm:pt modelId="{5313AEDF-6E57-4A9B-AEB5-9D709D02AF7C}">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CA" sz="3000" b="1" dirty="0"/>
            <a:t>Physical and Digital Infrastructure</a:t>
          </a:r>
        </a:p>
      </dgm:t>
    </dgm:pt>
    <dgm:pt modelId="{2148D328-40EF-41A2-8B18-990A60518796}" type="parTrans" cxnId="{48C9D7D6-54BF-4CE1-8AAB-FA76726E2C93}">
      <dgm:prSet/>
      <dgm:spPr/>
      <dgm:t>
        <a:bodyPr/>
        <a:lstStyle/>
        <a:p>
          <a:endParaRPr lang="en-CA" sz="1100" b="1">
            <a:solidFill>
              <a:sysClr val="windowText" lastClr="000000"/>
            </a:solidFill>
          </a:endParaRPr>
        </a:p>
      </dgm:t>
    </dgm:pt>
    <dgm:pt modelId="{1F52A005-D7BB-4AD3-AE55-7D4CD2563989}" type="sibTrans" cxnId="{48C9D7D6-54BF-4CE1-8AAB-FA76726E2C93}">
      <dgm:prSet/>
      <dgm:spPr/>
      <dgm:t>
        <a:bodyPr/>
        <a:lstStyle/>
        <a:p>
          <a:endParaRPr lang="en-CA" sz="1100" b="1">
            <a:solidFill>
              <a:sysClr val="windowText" lastClr="000000"/>
            </a:solidFill>
          </a:endParaRPr>
        </a:p>
      </dgm:t>
    </dgm:pt>
    <dgm:pt modelId="{75CD002B-7DD4-42C5-AD9F-F1DFA30D264F}" type="pres">
      <dgm:prSet presAssocID="{D565A45D-7DCC-414B-A00F-E09C00D8707A}" presName="Name0" presStyleCnt="0">
        <dgm:presLayoutVars>
          <dgm:chPref val="1"/>
          <dgm:dir/>
          <dgm:animOne val="branch"/>
          <dgm:animLvl val="lvl"/>
          <dgm:resizeHandles/>
        </dgm:presLayoutVars>
      </dgm:prSet>
      <dgm:spPr/>
    </dgm:pt>
    <dgm:pt modelId="{B5E059FB-D6B9-4CFA-89DD-CE12D6866093}" type="pres">
      <dgm:prSet presAssocID="{372B7B09-051F-483F-984B-07113ED667EC}" presName="vertOne" presStyleCnt="0"/>
      <dgm:spPr/>
    </dgm:pt>
    <dgm:pt modelId="{C35A02F8-4A1C-45D3-8B8B-10E63E6F38CC}" type="pres">
      <dgm:prSet presAssocID="{372B7B09-051F-483F-984B-07113ED667EC}" presName="txOne" presStyleLbl="node0" presStyleIdx="0" presStyleCnt="1" custScaleY="56499">
        <dgm:presLayoutVars>
          <dgm:chPref val="3"/>
        </dgm:presLayoutVars>
      </dgm:prSet>
      <dgm:spPr/>
    </dgm:pt>
    <dgm:pt modelId="{E89516EE-7B45-4362-9427-51A55108DB60}" type="pres">
      <dgm:prSet presAssocID="{372B7B09-051F-483F-984B-07113ED667EC}" presName="parTransOne" presStyleCnt="0"/>
      <dgm:spPr/>
    </dgm:pt>
    <dgm:pt modelId="{F8FA3730-45E7-49B0-90B9-A738B9649D2D}" type="pres">
      <dgm:prSet presAssocID="{372B7B09-051F-483F-984B-07113ED667EC}" presName="horzOne" presStyleCnt="0"/>
      <dgm:spPr/>
    </dgm:pt>
    <dgm:pt modelId="{DC795BD3-60BA-4358-A40F-6433F0CEF9B0}" type="pres">
      <dgm:prSet presAssocID="{DD51D502-9639-4459-B393-56F260743CD4}" presName="vertTwo" presStyleCnt="0"/>
      <dgm:spPr/>
    </dgm:pt>
    <dgm:pt modelId="{0A99CEB0-3B99-42F4-BD9A-85B9D4CFCC43}" type="pres">
      <dgm:prSet presAssocID="{DD51D502-9639-4459-B393-56F260743CD4}" presName="txTwo" presStyleLbl="node2" presStyleIdx="0" presStyleCnt="3">
        <dgm:presLayoutVars>
          <dgm:chPref val="3"/>
        </dgm:presLayoutVars>
      </dgm:prSet>
      <dgm:spPr/>
    </dgm:pt>
    <dgm:pt modelId="{CAB4827B-932E-4626-BA2E-327DCE1E7D4C}" type="pres">
      <dgm:prSet presAssocID="{DD51D502-9639-4459-B393-56F260743CD4}" presName="horzTwo" presStyleCnt="0"/>
      <dgm:spPr/>
    </dgm:pt>
    <dgm:pt modelId="{A11C37A9-30FD-4833-9FFD-6598EC0733B5}" type="pres">
      <dgm:prSet presAssocID="{8EBC96DD-3737-4D5B-80DB-DD5AB5D32B1D}" presName="sibSpaceTwo" presStyleCnt="0"/>
      <dgm:spPr/>
    </dgm:pt>
    <dgm:pt modelId="{96308E03-9480-430A-A728-42697A9B66AD}" type="pres">
      <dgm:prSet presAssocID="{F3EE685A-D3E3-4B57-ABF6-D726B292AC05}" presName="vertTwo" presStyleCnt="0"/>
      <dgm:spPr/>
    </dgm:pt>
    <dgm:pt modelId="{7ED2D4A4-C105-41EF-A159-6E2A153BA693}" type="pres">
      <dgm:prSet presAssocID="{F3EE685A-D3E3-4B57-ABF6-D726B292AC05}" presName="txTwo" presStyleLbl="node2" presStyleIdx="1" presStyleCnt="3">
        <dgm:presLayoutVars>
          <dgm:chPref val="3"/>
        </dgm:presLayoutVars>
      </dgm:prSet>
      <dgm:spPr/>
    </dgm:pt>
    <dgm:pt modelId="{E87702AD-A8C5-4271-B279-92899E44454B}" type="pres">
      <dgm:prSet presAssocID="{F3EE685A-D3E3-4B57-ABF6-D726B292AC05}" presName="horzTwo" presStyleCnt="0"/>
      <dgm:spPr/>
    </dgm:pt>
    <dgm:pt modelId="{DFD9A463-0ECD-4E77-9BD1-A4AED5A59D65}" type="pres">
      <dgm:prSet presAssocID="{444B2642-03E7-4144-81A6-4FC424FED555}" presName="sibSpaceTwo" presStyleCnt="0"/>
      <dgm:spPr/>
    </dgm:pt>
    <dgm:pt modelId="{85E37ACC-8311-42DF-B154-67B6FA62059A}" type="pres">
      <dgm:prSet presAssocID="{5313AEDF-6E57-4A9B-AEB5-9D709D02AF7C}" presName="vertTwo" presStyleCnt="0"/>
      <dgm:spPr/>
    </dgm:pt>
    <dgm:pt modelId="{4FAD3F88-1CCA-430D-ABDF-C6448B10073C}" type="pres">
      <dgm:prSet presAssocID="{5313AEDF-6E57-4A9B-AEB5-9D709D02AF7C}" presName="txTwo" presStyleLbl="node2" presStyleIdx="2" presStyleCnt="3">
        <dgm:presLayoutVars>
          <dgm:chPref val="3"/>
        </dgm:presLayoutVars>
      </dgm:prSet>
      <dgm:spPr/>
    </dgm:pt>
    <dgm:pt modelId="{CD5B533E-17CC-4B64-AD51-C525954E1E7E}" type="pres">
      <dgm:prSet presAssocID="{5313AEDF-6E57-4A9B-AEB5-9D709D02AF7C}" presName="horzTwo" presStyleCnt="0"/>
      <dgm:spPr/>
    </dgm:pt>
  </dgm:ptLst>
  <dgm:cxnLst>
    <dgm:cxn modelId="{63E17C49-4846-4C9D-BAEB-BC8F1E4FA46B}" type="presOf" srcId="{D565A45D-7DCC-414B-A00F-E09C00D8707A}" destId="{75CD002B-7DD4-42C5-AD9F-F1DFA30D264F}" srcOrd="0" destOrd="0" presId="urn:microsoft.com/office/officeart/2005/8/layout/hierarchy4"/>
    <dgm:cxn modelId="{FD367A53-E41D-46AA-9148-489B58D1E721}" srcId="{372B7B09-051F-483F-984B-07113ED667EC}" destId="{F3EE685A-D3E3-4B57-ABF6-D726B292AC05}" srcOrd="1" destOrd="0" parTransId="{ACFDCB54-3D9F-4745-A11D-069017D9F71E}" sibTransId="{444B2642-03E7-4144-81A6-4FC424FED555}"/>
    <dgm:cxn modelId="{0091DEB4-D416-4F6B-B54B-36795E57B7BB}" type="presOf" srcId="{372B7B09-051F-483F-984B-07113ED667EC}" destId="{C35A02F8-4A1C-45D3-8B8B-10E63E6F38CC}" srcOrd="0" destOrd="0" presId="urn:microsoft.com/office/officeart/2005/8/layout/hierarchy4"/>
    <dgm:cxn modelId="{3B11DBB7-30AC-467C-8525-3A39F25C3BD0}" srcId="{D565A45D-7DCC-414B-A00F-E09C00D8707A}" destId="{372B7B09-051F-483F-984B-07113ED667EC}" srcOrd="0" destOrd="0" parTransId="{3E9D8409-ADA9-4C9E-A350-18D0034F670A}" sibTransId="{429FF11F-256B-474D-9B9B-9C62FCD52E16}"/>
    <dgm:cxn modelId="{971F0DBD-6284-4E9D-8F1E-C93369D0953D}" type="presOf" srcId="{5313AEDF-6E57-4A9B-AEB5-9D709D02AF7C}" destId="{4FAD3F88-1CCA-430D-ABDF-C6448B10073C}" srcOrd="0" destOrd="0" presId="urn:microsoft.com/office/officeart/2005/8/layout/hierarchy4"/>
    <dgm:cxn modelId="{796DA5C9-0573-4D2E-8C21-7FC43EF777FF}" type="presOf" srcId="{DD51D502-9639-4459-B393-56F260743CD4}" destId="{0A99CEB0-3B99-42F4-BD9A-85B9D4CFCC43}" srcOrd="0" destOrd="0" presId="urn:microsoft.com/office/officeart/2005/8/layout/hierarchy4"/>
    <dgm:cxn modelId="{48C9D7D6-54BF-4CE1-8AAB-FA76726E2C93}" srcId="{372B7B09-051F-483F-984B-07113ED667EC}" destId="{5313AEDF-6E57-4A9B-AEB5-9D709D02AF7C}" srcOrd="2" destOrd="0" parTransId="{2148D328-40EF-41A2-8B18-990A60518796}" sibTransId="{1F52A005-D7BB-4AD3-AE55-7D4CD2563989}"/>
    <dgm:cxn modelId="{2CA52FE3-F976-429F-AB8F-1B724E58F92B}" srcId="{372B7B09-051F-483F-984B-07113ED667EC}" destId="{DD51D502-9639-4459-B393-56F260743CD4}" srcOrd="0" destOrd="0" parTransId="{1B9CC1B7-A290-4D65-B4CC-9FCC0200E42C}" sibTransId="{8EBC96DD-3737-4D5B-80DB-DD5AB5D32B1D}"/>
    <dgm:cxn modelId="{767A02F0-4FC3-40F5-919A-67A4E0EB4F63}" type="presOf" srcId="{F3EE685A-D3E3-4B57-ABF6-D726B292AC05}" destId="{7ED2D4A4-C105-41EF-A159-6E2A153BA693}" srcOrd="0" destOrd="0" presId="urn:microsoft.com/office/officeart/2005/8/layout/hierarchy4"/>
    <dgm:cxn modelId="{36DED2FF-5620-4A00-82ED-C2D8BE51DC2A}" type="presParOf" srcId="{75CD002B-7DD4-42C5-AD9F-F1DFA30D264F}" destId="{B5E059FB-D6B9-4CFA-89DD-CE12D6866093}" srcOrd="0" destOrd="0" presId="urn:microsoft.com/office/officeart/2005/8/layout/hierarchy4"/>
    <dgm:cxn modelId="{A6A4F00B-1969-4E68-A54D-1D78003F2E70}" type="presParOf" srcId="{B5E059FB-D6B9-4CFA-89DD-CE12D6866093}" destId="{C35A02F8-4A1C-45D3-8B8B-10E63E6F38CC}" srcOrd="0" destOrd="0" presId="urn:microsoft.com/office/officeart/2005/8/layout/hierarchy4"/>
    <dgm:cxn modelId="{86011AD9-71F7-4458-A4CF-59EAAD669DD1}" type="presParOf" srcId="{B5E059FB-D6B9-4CFA-89DD-CE12D6866093}" destId="{E89516EE-7B45-4362-9427-51A55108DB60}" srcOrd="1" destOrd="0" presId="urn:microsoft.com/office/officeart/2005/8/layout/hierarchy4"/>
    <dgm:cxn modelId="{C0AD3FE9-8B9A-4F33-B202-45873FD79A5F}" type="presParOf" srcId="{B5E059FB-D6B9-4CFA-89DD-CE12D6866093}" destId="{F8FA3730-45E7-49B0-90B9-A738B9649D2D}" srcOrd="2" destOrd="0" presId="urn:microsoft.com/office/officeart/2005/8/layout/hierarchy4"/>
    <dgm:cxn modelId="{C09F72DC-8A16-425A-A2BE-5A1981AA73CA}" type="presParOf" srcId="{F8FA3730-45E7-49B0-90B9-A738B9649D2D}" destId="{DC795BD3-60BA-4358-A40F-6433F0CEF9B0}" srcOrd="0" destOrd="0" presId="urn:microsoft.com/office/officeart/2005/8/layout/hierarchy4"/>
    <dgm:cxn modelId="{EAE3B9B9-EFD5-4130-A3E0-F48F985548D4}" type="presParOf" srcId="{DC795BD3-60BA-4358-A40F-6433F0CEF9B0}" destId="{0A99CEB0-3B99-42F4-BD9A-85B9D4CFCC43}" srcOrd="0" destOrd="0" presId="urn:microsoft.com/office/officeart/2005/8/layout/hierarchy4"/>
    <dgm:cxn modelId="{94134AF9-6399-4979-9C75-EFA34E0C2607}" type="presParOf" srcId="{DC795BD3-60BA-4358-A40F-6433F0CEF9B0}" destId="{CAB4827B-932E-4626-BA2E-327DCE1E7D4C}" srcOrd="1" destOrd="0" presId="urn:microsoft.com/office/officeart/2005/8/layout/hierarchy4"/>
    <dgm:cxn modelId="{0F35576B-5D7B-42D1-9FB2-70A0F713F805}" type="presParOf" srcId="{F8FA3730-45E7-49B0-90B9-A738B9649D2D}" destId="{A11C37A9-30FD-4833-9FFD-6598EC0733B5}" srcOrd="1" destOrd="0" presId="urn:microsoft.com/office/officeart/2005/8/layout/hierarchy4"/>
    <dgm:cxn modelId="{093118F0-A323-4EFE-AF01-958CC0145A6F}" type="presParOf" srcId="{F8FA3730-45E7-49B0-90B9-A738B9649D2D}" destId="{96308E03-9480-430A-A728-42697A9B66AD}" srcOrd="2" destOrd="0" presId="urn:microsoft.com/office/officeart/2005/8/layout/hierarchy4"/>
    <dgm:cxn modelId="{2C2D98CD-8713-45E0-B6EA-F85B551A938C}" type="presParOf" srcId="{96308E03-9480-430A-A728-42697A9B66AD}" destId="{7ED2D4A4-C105-41EF-A159-6E2A153BA693}" srcOrd="0" destOrd="0" presId="urn:microsoft.com/office/officeart/2005/8/layout/hierarchy4"/>
    <dgm:cxn modelId="{D8561368-A773-4E8C-8014-222334CAC285}" type="presParOf" srcId="{96308E03-9480-430A-A728-42697A9B66AD}" destId="{E87702AD-A8C5-4271-B279-92899E44454B}" srcOrd="1" destOrd="0" presId="urn:microsoft.com/office/officeart/2005/8/layout/hierarchy4"/>
    <dgm:cxn modelId="{97521928-1136-492E-BC93-B24B3F510042}" type="presParOf" srcId="{F8FA3730-45E7-49B0-90B9-A738B9649D2D}" destId="{DFD9A463-0ECD-4E77-9BD1-A4AED5A59D65}" srcOrd="3" destOrd="0" presId="urn:microsoft.com/office/officeart/2005/8/layout/hierarchy4"/>
    <dgm:cxn modelId="{CD0EEAF6-8C96-44FD-BCF5-838C73BF8BF8}" type="presParOf" srcId="{F8FA3730-45E7-49B0-90B9-A738B9649D2D}" destId="{85E37ACC-8311-42DF-B154-67B6FA62059A}" srcOrd="4" destOrd="0" presId="urn:microsoft.com/office/officeart/2005/8/layout/hierarchy4"/>
    <dgm:cxn modelId="{AC8DE48C-4315-4150-B0F3-34885B8AEA7E}" type="presParOf" srcId="{85E37ACC-8311-42DF-B154-67B6FA62059A}" destId="{4FAD3F88-1CCA-430D-ABDF-C6448B10073C}" srcOrd="0" destOrd="0" presId="urn:microsoft.com/office/officeart/2005/8/layout/hierarchy4"/>
    <dgm:cxn modelId="{6E7D5868-A540-4A70-B377-870DC29C84D8}" type="presParOf" srcId="{85E37ACC-8311-42DF-B154-67B6FA62059A}" destId="{CD5B533E-17CC-4B64-AD51-C525954E1E7E}" srcOrd="1" destOrd="0" presId="urn:microsoft.com/office/officeart/2005/8/layout/hierarchy4"/>
  </dgm:cxnLst>
  <dgm:bg>
    <a:solidFill>
      <a:schemeClr val="accent4">
        <a:lumMod val="40000"/>
        <a:lumOff val="6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84F2CA-0EF5-414C-8217-D646FA7B9084}" type="doc">
      <dgm:prSet loTypeId="urn:microsoft.com/office/officeart/2005/8/layout/hierarchy4" loCatId="list" qsTypeId="urn:microsoft.com/office/officeart/2005/8/quickstyle/simple1" qsCatId="simple" csTypeId="urn:microsoft.com/office/officeart/2005/8/colors/colorful2" csCatId="colorful" phldr="1"/>
      <dgm:spPr/>
      <dgm:t>
        <a:bodyPr/>
        <a:lstStyle/>
        <a:p>
          <a:endParaRPr lang="en-CA"/>
        </a:p>
      </dgm:t>
    </dgm:pt>
    <dgm:pt modelId="{DC1B2C28-1708-4570-821D-1D9792CBB2C5}">
      <dgm:prSet phldrT="[Text]" phldr="0"/>
      <dgm:spPr/>
      <dgm:t>
        <a:bodyPr/>
        <a:lstStyle/>
        <a:p>
          <a:r>
            <a:rPr lang="en-CA" dirty="0" err="1"/>
            <a:t>imagiNorthern</a:t>
          </a:r>
          <a:r>
            <a:rPr lang="en-CA" dirty="0"/>
            <a:t> Board of Directors </a:t>
          </a:r>
        </a:p>
        <a:p>
          <a:r>
            <a:rPr lang="en-CA" dirty="0"/>
            <a:t>appointed by local member organizations (unclear how many board members)</a:t>
          </a:r>
        </a:p>
      </dgm:t>
    </dgm:pt>
    <dgm:pt modelId="{A22BC557-A24F-472C-90B7-BBC126846A0B}" type="parTrans" cxnId="{CADB1D2B-7989-4A55-AF56-82AC8CF0AC8E}">
      <dgm:prSet/>
      <dgm:spPr/>
      <dgm:t>
        <a:bodyPr/>
        <a:lstStyle/>
        <a:p>
          <a:endParaRPr lang="en-CA"/>
        </a:p>
      </dgm:t>
    </dgm:pt>
    <dgm:pt modelId="{3449C765-54E5-4C89-9F7B-ED5D4BC9DCB8}" type="sibTrans" cxnId="{CADB1D2B-7989-4A55-AF56-82AC8CF0AC8E}">
      <dgm:prSet/>
      <dgm:spPr/>
      <dgm:t>
        <a:bodyPr/>
        <a:lstStyle/>
        <a:p>
          <a:endParaRPr lang="en-CA"/>
        </a:p>
      </dgm:t>
    </dgm:pt>
    <dgm:pt modelId="{E0F2FD63-5F8D-49BE-98DF-CD763DEEF8FA}">
      <dgm:prSet phldrT="[Text]" phldr="0"/>
      <dgm:spPr/>
      <dgm:t>
        <a:bodyPr/>
        <a:lstStyle/>
        <a:p>
          <a:r>
            <a:rPr lang="en-CA" dirty="0"/>
            <a:t>Hiring Cttee</a:t>
          </a:r>
        </a:p>
      </dgm:t>
    </dgm:pt>
    <dgm:pt modelId="{7234BAF0-BD39-4568-8D53-A98F48AE1B73}" type="parTrans" cxnId="{26F83356-7DF1-4B99-8C54-91DE64D2084A}">
      <dgm:prSet/>
      <dgm:spPr/>
      <dgm:t>
        <a:bodyPr/>
        <a:lstStyle/>
        <a:p>
          <a:endParaRPr lang="en-CA"/>
        </a:p>
      </dgm:t>
    </dgm:pt>
    <dgm:pt modelId="{3AF79654-8E12-42E0-A903-17A73CACC920}" type="sibTrans" cxnId="{26F83356-7DF1-4B99-8C54-91DE64D2084A}">
      <dgm:prSet/>
      <dgm:spPr/>
      <dgm:t>
        <a:bodyPr/>
        <a:lstStyle/>
        <a:p>
          <a:endParaRPr lang="en-CA"/>
        </a:p>
      </dgm:t>
    </dgm:pt>
    <dgm:pt modelId="{782DD41F-96C0-457C-92BD-86D5A29EFD17}">
      <dgm:prSet phldrT="[Text]" phldr="0"/>
      <dgm:spPr/>
      <dgm:t>
        <a:bodyPr/>
        <a:lstStyle/>
        <a:p>
          <a:r>
            <a:rPr lang="en-CA"/>
            <a:t>Other Committees</a:t>
          </a:r>
          <a:endParaRPr lang="en-CA" dirty="0"/>
        </a:p>
      </dgm:t>
    </dgm:pt>
    <dgm:pt modelId="{6F80A087-282F-4A9C-8AF1-7B4D4B35E2C7}" type="parTrans" cxnId="{82E051E8-C020-4B08-9058-8BFEC35E38E9}">
      <dgm:prSet/>
      <dgm:spPr/>
      <dgm:t>
        <a:bodyPr/>
        <a:lstStyle/>
        <a:p>
          <a:endParaRPr lang="en-CA"/>
        </a:p>
      </dgm:t>
    </dgm:pt>
    <dgm:pt modelId="{E5679AE3-5513-4857-AE8A-C9DE9E9B279F}" type="sibTrans" cxnId="{82E051E8-C020-4B08-9058-8BFEC35E38E9}">
      <dgm:prSet/>
      <dgm:spPr/>
      <dgm:t>
        <a:bodyPr/>
        <a:lstStyle/>
        <a:p>
          <a:endParaRPr lang="en-CA"/>
        </a:p>
      </dgm:t>
    </dgm:pt>
    <dgm:pt modelId="{6EFF2666-668E-4C02-9138-9C259371DE6A}">
      <dgm:prSet phldrT="[Text]" phldr="0"/>
      <dgm:spPr/>
      <dgm:t>
        <a:bodyPr/>
        <a:lstStyle/>
        <a:p>
          <a:r>
            <a:rPr lang="en-CA" dirty="0"/>
            <a:t>Project Manager</a:t>
          </a:r>
        </a:p>
      </dgm:t>
    </dgm:pt>
    <dgm:pt modelId="{468B4CDA-1C04-4736-AEE2-68A579D8CD36}" type="parTrans" cxnId="{E10FDFA6-1321-4FDA-BFC4-ED8A80CED705}">
      <dgm:prSet/>
      <dgm:spPr/>
      <dgm:t>
        <a:bodyPr/>
        <a:lstStyle/>
        <a:p>
          <a:endParaRPr lang="en-CA"/>
        </a:p>
      </dgm:t>
    </dgm:pt>
    <dgm:pt modelId="{34A28058-F1EB-4F5B-B61E-906D51DD9115}" type="sibTrans" cxnId="{E10FDFA6-1321-4FDA-BFC4-ED8A80CED705}">
      <dgm:prSet/>
      <dgm:spPr/>
      <dgm:t>
        <a:bodyPr/>
        <a:lstStyle/>
        <a:p>
          <a:endParaRPr lang="en-CA"/>
        </a:p>
      </dgm:t>
    </dgm:pt>
    <dgm:pt modelId="{625C9600-040D-427C-A01F-C9B342442973}">
      <dgm:prSet phldrT="[Text]" phldr="0"/>
      <dgm:spPr/>
      <dgm:t>
        <a:bodyPr/>
        <a:lstStyle/>
        <a:p>
          <a:r>
            <a:rPr lang="en-CA"/>
            <a:t>Champion Coordinator</a:t>
          </a:r>
          <a:endParaRPr lang="en-CA" dirty="0"/>
        </a:p>
      </dgm:t>
    </dgm:pt>
    <dgm:pt modelId="{39B9C6FB-5F8A-4CC3-A31B-F1421D205D4D}" type="parTrans" cxnId="{6F98E6F4-5776-47D3-A89F-5C93BC1585A8}">
      <dgm:prSet/>
      <dgm:spPr/>
      <dgm:t>
        <a:bodyPr/>
        <a:lstStyle/>
        <a:p>
          <a:endParaRPr lang="en-CA"/>
        </a:p>
      </dgm:t>
    </dgm:pt>
    <dgm:pt modelId="{3404A4B0-1845-4E74-949E-380BB9FDDD30}" type="sibTrans" cxnId="{6F98E6F4-5776-47D3-A89F-5C93BC1585A8}">
      <dgm:prSet/>
      <dgm:spPr/>
      <dgm:t>
        <a:bodyPr/>
        <a:lstStyle/>
        <a:p>
          <a:endParaRPr lang="en-CA"/>
        </a:p>
      </dgm:t>
    </dgm:pt>
    <dgm:pt modelId="{E56065D4-E526-4F55-9D0E-D4B01EAF26E1}">
      <dgm:prSet phldrT="[Text]" phldr="0"/>
      <dgm:spPr/>
      <dgm:t>
        <a:bodyPr/>
        <a:lstStyle/>
        <a:p>
          <a:r>
            <a:rPr lang="en-CA" dirty="0">
              <a:solidFill>
                <a:schemeClr val="bg1">
                  <a:lumMod val="10000"/>
                </a:schemeClr>
              </a:solidFill>
            </a:rPr>
            <a:t>Local Champions</a:t>
          </a:r>
        </a:p>
      </dgm:t>
    </dgm:pt>
    <dgm:pt modelId="{B98387C8-ADF8-4E4F-B6A0-8C816BA9F20E}" type="parTrans" cxnId="{B8969D53-50F4-4400-B9D7-309C23A67A1D}">
      <dgm:prSet/>
      <dgm:spPr/>
      <dgm:t>
        <a:bodyPr/>
        <a:lstStyle/>
        <a:p>
          <a:endParaRPr lang="en-CA"/>
        </a:p>
      </dgm:t>
    </dgm:pt>
    <dgm:pt modelId="{F4A8D8F1-EBCD-4B28-8E07-1326D050B1D2}" type="sibTrans" cxnId="{B8969D53-50F4-4400-B9D7-309C23A67A1D}">
      <dgm:prSet/>
      <dgm:spPr/>
      <dgm:t>
        <a:bodyPr/>
        <a:lstStyle/>
        <a:p>
          <a:endParaRPr lang="en-CA"/>
        </a:p>
      </dgm:t>
    </dgm:pt>
    <dgm:pt modelId="{CB02768B-142F-4094-9046-475FCE2D4939}" type="pres">
      <dgm:prSet presAssocID="{0084F2CA-0EF5-414C-8217-D646FA7B9084}" presName="Name0" presStyleCnt="0">
        <dgm:presLayoutVars>
          <dgm:chPref val="1"/>
          <dgm:dir/>
          <dgm:animOne val="branch"/>
          <dgm:animLvl val="lvl"/>
          <dgm:resizeHandles/>
        </dgm:presLayoutVars>
      </dgm:prSet>
      <dgm:spPr/>
    </dgm:pt>
    <dgm:pt modelId="{676F19B0-6EDD-4F63-9463-0E80410650E0}" type="pres">
      <dgm:prSet presAssocID="{DC1B2C28-1708-4570-821D-1D9792CBB2C5}" presName="vertOne" presStyleCnt="0"/>
      <dgm:spPr/>
    </dgm:pt>
    <dgm:pt modelId="{A46295F6-2EB3-471A-B007-268E69B22DD8}" type="pres">
      <dgm:prSet presAssocID="{DC1B2C28-1708-4570-821D-1D9792CBB2C5}" presName="txOne" presStyleLbl="node0" presStyleIdx="0" presStyleCnt="1">
        <dgm:presLayoutVars>
          <dgm:chPref val="3"/>
        </dgm:presLayoutVars>
      </dgm:prSet>
      <dgm:spPr/>
    </dgm:pt>
    <dgm:pt modelId="{A69177BE-595B-4526-8869-18F61B3C5D4E}" type="pres">
      <dgm:prSet presAssocID="{DC1B2C28-1708-4570-821D-1D9792CBB2C5}" presName="parTransOne" presStyleCnt="0"/>
      <dgm:spPr/>
    </dgm:pt>
    <dgm:pt modelId="{44371FF5-94F2-49CF-83CA-8F48CA63B260}" type="pres">
      <dgm:prSet presAssocID="{DC1B2C28-1708-4570-821D-1D9792CBB2C5}" presName="horzOne" presStyleCnt="0"/>
      <dgm:spPr/>
    </dgm:pt>
    <dgm:pt modelId="{D6761275-5599-404E-B9EC-36B8090628BD}" type="pres">
      <dgm:prSet presAssocID="{E0F2FD63-5F8D-49BE-98DF-CD763DEEF8FA}" presName="vertTwo" presStyleCnt="0"/>
      <dgm:spPr/>
    </dgm:pt>
    <dgm:pt modelId="{294E7A68-C427-4F35-BC70-70BC08A5A4FB}" type="pres">
      <dgm:prSet presAssocID="{E0F2FD63-5F8D-49BE-98DF-CD763DEEF8FA}" presName="txTwo" presStyleLbl="node2" presStyleIdx="0" presStyleCnt="2">
        <dgm:presLayoutVars>
          <dgm:chPref val="3"/>
        </dgm:presLayoutVars>
      </dgm:prSet>
      <dgm:spPr/>
    </dgm:pt>
    <dgm:pt modelId="{AAF5C5E5-BA17-4C27-83EF-2983BF5D5A0B}" type="pres">
      <dgm:prSet presAssocID="{E0F2FD63-5F8D-49BE-98DF-CD763DEEF8FA}" presName="parTransTwo" presStyleCnt="0"/>
      <dgm:spPr/>
    </dgm:pt>
    <dgm:pt modelId="{43F2BBA7-FBFC-4E7F-9937-967AC6359B4C}" type="pres">
      <dgm:prSet presAssocID="{E0F2FD63-5F8D-49BE-98DF-CD763DEEF8FA}" presName="horzTwo" presStyleCnt="0"/>
      <dgm:spPr/>
    </dgm:pt>
    <dgm:pt modelId="{A78DAAAC-5BD0-4DA3-992F-AD0474384755}" type="pres">
      <dgm:prSet presAssocID="{6EFF2666-668E-4C02-9138-9C259371DE6A}" presName="vertThree" presStyleCnt="0"/>
      <dgm:spPr/>
    </dgm:pt>
    <dgm:pt modelId="{663BD5AE-3020-463E-8691-BB8C897FB1B7}" type="pres">
      <dgm:prSet presAssocID="{6EFF2666-668E-4C02-9138-9C259371DE6A}" presName="txThree" presStyleLbl="node3" presStyleIdx="0" presStyleCnt="2">
        <dgm:presLayoutVars>
          <dgm:chPref val="3"/>
        </dgm:presLayoutVars>
      </dgm:prSet>
      <dgm:spPr/>
    </dgm:pt>
    <dgm:pt modelId="{FFED9EA1-6640-4909-BDDA-40D6C75F9D57}" type="pres">
      <dgm:prSet presAssocID="{6EFF2666-668E-4C02-9138-9C259371DE6A}" presName="horzThree" presStyleCnt="0"/>
      <dgm:spPr/>
    </dgm:pt>
    <dgm:pt modelId="{D9437435-B232-4FEA-B123-0E169B701124}" type="pres">
      <dgm:prSet presAssocID="{34A28058-F1EB-4F5B-B61E-906D51DD9115}" presName="sibSpaceThree" presStyleCnt="0"/>
      <dgm:spPr/>
    </dgm:pt>
    <dgm:pt modelId="{9B5B207F-4337-488C-9962-B1A279B05950}" type="pres">
      <dgm:prSet presAssocID="{625C9600-040D-427C-A01F-C9B342442973}" presName="vertThree" presStyleCnt="0"/>
      <dgm:spPr/>
    </dgm:pt>
    <dgm:pt modelId="{B08B69A0-9B7C-4241-A0B7-DE113416F004}" type="pres">
      <dgm:prSet presAssocID="{625C9600-040D-427C-A01F-C9B342442973}" presName="txThree" presStyleLbl="node3" presStyleIdx="1" presStyleCnt="2">
        <dgm:presLayoutVars>
          <dgm:chPref val="3"/>
        </dgm:presLayoutVars>
      </dgm:prSet>
      <dgm:spPr/>
    </dgm:pt>
    <dgm:pt modelId="{F50B5992-DC1A-4B62-9DC1-C9B418E5A795}" type="pres">
      <dgm:prSet presAssocID="{625C9600-040D-427C-A01F-C9B342442973}" presName="parTransThree" presStyleCnt="0"/>
      <dgm:spPr/>
    </dgm:pt>
    <dgm:pt modelId="{8641697B-3166-45BB-AEFE-C64F4875F16D}" type="pres">
      <dgm:prSet presAssocID="{625C9600-040D-427C-A01F-C9B342442973}" presName="horzThree" presStyleCnt="0"/>
      <dgm:spPr/>
    </dgm:pt>
    <dgm:pt modelId="{8D669FDB-F0C8-4A75-B166-77C8A91D9494}" type="pres">
      <dgm:prSet presAssocID="{E56065D4-E526-4F55-9D0E-D4B01EAF26E1}" presName="vertFour" presStyleCnt="0">
        <dgm:presLayoutVars>
          <dgm:chPref val="3"/>
        </dgm:presLayoutVars>
      </dgm:prSet>
      <dgm:spPr/>
    </dgm:pt>
    <dgm:pt modelId="{28151E25-ADBB-4C66-AE51-8C27ED8A8950}" type="pres">
      <dgm:prSet presAssocID="{E56065D4-E526-4F55-9D0E-D4B01EAF26E1}" presName="txFour" presStyleLbl="node4" presStyleIdx="0" presStyleCnt="1">
        <dgm:presLayoutVars>
          <dgm:chPref val="3"/>
        </dgm:presLayoutVars>
      </dgm:prSet>
      <dgm:spPr/>
    </dgm:pt>
    <dgm:pt modelId="{D3724AFC-4202-4789-8E1B-B97B0F42B8CC}" type="pres">
      <dgm:prSet presAssocID="{E56065D4-E526-4F55-9D0E-D4B01EAF26E1}" presName="horzFour" presStyleCnt="0"/>
      <dgm:spPr/>
    </dgm:pt>
    <dgm:pt modelId="{58C5BCB4-9BCB-4EDF-B1CE-0C8276682CF4}" type="pres">
      <dgm:prSet presAssocID="{3AF79654-8E12-42E0-A903-17A73CACC920}" presName="sibSpaceTwo" presStyleCnt="0"/>
      <dgm:spPr/>
    </dgm:pt>
    <dgm:pt modelId="{A26106E7-82CC-429C-B37C-026F79611513}" type="pres">
      <dgm:prSet presAssocID="{782DD41F-96C0-457C-92BD-86D5A29EFD17}" presName="vertTwo" presStyleCnt="0"/>
      <dgm:spPr/>
    </dgm:pt>
    <dgm:pt modelId="{4955B844-6488-41EF-A38F-6302A22CC3B7}" type="pres">
      <dgm:prSet presAssocID="{782DD41F-96C0-457C-92BD-86D5A29EFD17}" presName="txTwo" presStyleLbl="node2" presStyleIdx="1" presStyleCnt="2">
        <dgm:presLayoutVars>
          <dgm:chPref val="3"/>
        </dgm:presLayoutVars>
      </dgm:prSet>
      <dgm:spPr/>
    </dgm:pt>
    <dgm:pt modelId="{F7688982-45DF-4DA2-B63B-EC017EB2DABC}" type="pres">
      <dgm:prSet presAssocID="{782DD41F-96C0-457C-92BD-86D5A29EFD17}" presName="horzTwo" presStyleCnt="0"/>
      <dgm:spPr/>
    </dgm:pt>
  </dgm:ptLst>
  <dgm:cxnLst>
    <dgm:cxn modelId="{975A400C-D490-47F0-9BA9-E97D3051D1CA}" type="presOf" srcId="{0084F2CA-0EF5-414C-8217-D646FA7B9084}" destId="{CB02768B-142F-4094-9046-475FCE2D4939}" srcOrd="0" destOrd="0" presId="urn:microsoft.com/office/officeart/2005/8/layout/hierarchy4"/>
    <dgm:cxn modelId="{9A4D1A11-1493-435E-8127-ABC644C8F6EE}" type="presOf" srcId="{DC1B2C28-1708-4570-821D-1D9792CBB2C5}" destId="{A46295F6-2EB3-471A-B007-268E69B22DD8}" srcOrd="0" destOrd="0" presId="urn:microsoft.com/office/officeart/2005/8/layout/hierarchy4"/>
    <dgm:cxn modelId="{3CF2E726-8346-4B91-ACAC-B32901EB36B7}" type="presOf" srcId="{E0F2FD63-5F8D-49BE-98DF-CD763DEEF8FA}" destId="{294E7A68-C427-4F35-BC70-70BC08A5A4FB}" srcOrd="0" destOrd="0" presId="urn:microsoft.com/office/officeart/2005/8/layout/hierarchy4"/>
    <dgm:cxn modelId="{CADB1D2B-7989-4A55-AF56-82AC8CF0AC8E}" srcId="{0084F2CA-0EF5-414C-8217-D646FA7B9084}" destId="{DC1B2C28-1708-4570-821D-1D9792CBB2C5}" srcOrd="0" destOrd="0" parTransId="{A22BC557-A24F-472C-90B7-BBC126846A0B}" sibTransId="{3449C765-54E5-4C89-9F7B-ED5D4BC9DCB8}"/>
    <dgm:cxn modelId="{B8969D53-50F4-4400-B9D7-309C23A67A1D}" srcId="{625C9600-040D-427C-A01F-C9B342442973}" destId="{E56065D4-E526-4F55-9D0E-D4B01EAF26E1}" srcOrd="0" destOrd="0" parTransId="{B98387C8-ADF8-4E4F-B6A0-8C816BA9F20E}" sibTransId="{F4A8D8F1-EBCD-4B28-8E07-1326D050B1D2}"/>
    <dgm:cxn modelId="{26F83356-7DF1-4B99-8C54-91DE64D2084A}" srcId="{DC1B2C28-1708-4570-821D-1D9792CBB2C5}" destId="{E0F2FD63-5F8D-49BE-98DF-CD763DEEF8FA}" srcOrd="0" destOrd="0" parTransId="{7234BAF0-BD39-4568-8D53-A98F48AE1B73}" sibTransId="{3AF79654-8E12-42E0-A903-17A73CACC920}"/>
    <dgm:cxn modelId="{A05C855D-BBFB-4760-BD9B-6211333581C5}" type="presOf" srcId="{625C9600-040D-427C-A01F-C9B342442973}" destId="{B08B69A0-9B7C-4241-A0B7-DE113416F004}" srcOrd="0" destOrd="0" presId="urn:microsoft.com/office/officeart/2005/8/layout/hierarchy4"/>
    <dgm:cxn modelId="{8088228C-B506-4F54-87B8-B6F4CB29D0DB}" type="presOf" srcId="{782DD41F-96C0-457C-92BD-86D5A29EFD17}" destId="{4955B844-6488-41EF-A38F-6302A22CC3B7}" srcOrd="0" destOrd="0" presId="urn:microsoft.com/office/officeart/2005/8/layout/hierarchy4"/>
    <dgm:cxn modelId="{E10FDFA6-1321-4FDA-BFC4-ED8A80CED705}" srcId="{E0F2FD63-5F8D-49BE-98DF-CD763DEEF8FA}" destId="{6EFF2666-668E-4C02-9138-9C259371DE6A}" srcOrd="0" destOrd="0" parTransId="{468B4CDA-1C04-4736-AEE2-68A579D8CD36}" sibTransId="{34A28058-F1EB-4F5B-B61E-906D51DD9115}"/>
    <dgm:cxn modelId="{F9C777AD-828B-4789-A59F-911B44A507D7}" type="presOf" srcId="{6EFF2666-668E-4C02-9138-9C259371DE6A}" destId="{663BD5AE-3020-463E-8691-BB8C897FB1B7}" srcOrd="0" destOrd="0" presId="urn:microsoft.com/office/officeart/2005/8/layout/hierarchy4"/>
    <dgm:cxn modelId="{0B84B2D0-D5D5-419F-940F-D6C3E243D0E2}" type="presOf" srcId="{E56065D4-E526-4F55-9D0E-D4B01EAF26E1}" destId="{28151E25-ADBB-4C66-AE51-8C27ED8A8950}" srcOrd="0" destOrd="0" presId="urn:microsoft.com/office/officeart/2005/8/layout/hierarchy4"/>
    <dgm:cxn modelId="{82E051E8-C020-4B08-9058-8BFEC35E38E9}" srcId="{DC1B2C28-1708-4570-821D-1D9792CBB2C5}" destId="{782DD41F-96C0-457C-92BD-86D5A29EFD17}" srcOrd="1" destOrd="0" parTransId="{6F80A087-282F-4A9C-8AF1-7B4D4B35E2C7}" sibTransId="{E5679AE3-5513-4857-AE8A-C9DE9E9B279F}"/>
    <dgm:cxn modelId="{6F98E6F4-5776-47D3-A89F-5C93BC1585A8}" srcId="{E0F2FD63-5F8D-49BE-98DF-CD763DEEF8FA}" destId="{625C9600-040D-427C-A01F-C9B342442973}" srcOrd="1" destOrd="0" parTransId="{39B9C6FB-5F8A-4CC3-A31B-F1421D205D4D}" sibTransId="{3404A4B0-1845-4E74-949E-380BB9FDDD30}"/>
    <dgm:cxn modelId="{EB686836-9A1F-4C9B-994F-F00E64578C55}" type="presParOf" srcId="{CB02768B-142F-4094-9046-475FCE2D4939}" destId="{676F19B0-6EDD-4F63-9463-0E80410650E0}" srcOrd="0" destOrd="0" presId="urn:microsoft.com/office/officeart/2005/8/layout/hierarchy4"/>
    <dgm:cxn modelId="{2D115A31-F9F7-4470-AD43-86EB0B3C0924}" type="presParOf" srcId="{676F19B0-6EDD-4F63-9463-0E80410650E0}" destId="{A46295F6-2EB3-471A-B007-268E69B22DD8}" srcOrd="0" destOrd="0" presId="urn:microsoft.com/office/officeart/2005/8/layout/hierarchy4"/>
    <dgm:cxn modelId="{7BF11286-3019-42AA-B9F4-5CDA5704FE4A}" type="presParOf" srcId="{676F19B0-6EDD-4F63-9463-0E80410650E0}" destId="{A69177BE-595B-4526-8869-18F61B3C5D4E}" srcOrd="1" destOrd="0" presId="urn:microsoft.com/office/officeart/2005/8/layout/hierarchy4"/>
    <dgm:cxn modelId="{13701E03-DD92-472F-9858-CBA9DE7D6B28}" type="presParOf" srcId="{676F19B0-6EDD-4F63-9463-0E80410650E0}" destId="{44371FF5-94F2-49CF-83CA-8F48CA63B260}" srcOrd="2" destOrd="0" presId="urn:microsoft.com/office/officeart/2005/8/layout/hierarchy4"/>
    <dgm:cxn modelId="{66E30D5C-CF1D-4923-9C16-E1CD0F6A28D4}" type="presParOf" srcId="{44371FF5-94F2-49CF-83CA-8F48CA63B260}" destId="{D6761275-5599-404E-B9EC-36B8090628BD}" srcOrd="0" destOrd="0" presId="urn:microsoft.com/office/officeart/2005/8/layout/hierarchy4"/>
    <dgm:cxn modelId="{073CD48F-7F19-40A3-9286-0AA611B3FF19}" type="presParOf" srcId="{D6761275-5599-404E-B9EC-36B8090628BD}" destId="{294E7A68-C427-4F35-BC70-70BC08A5A4FB}" srcOrd="0" destOrd="0" presId="urn:microsoft.com/office/officeart/2005/8/layout/hierarchy4"/>
    <dgm:cxn modelId="{B19F05CB-6337-42E9-97DF-315AF59AE1B0}" type="presParOf" srcId="{D6761275-5599-404E-B9EC-36B8090628BD}" destId="{AAF5C5E5-BA17-4C27-83EF-2983BF5D5A0B}" srcOrd="1" destOrd="0" presId="urn:microsoft.com/office/officeart/2005/8/layout/hierarchy4"/>
    <dgm:cxn modelId="{9A1552DC-E5EF-49DC-B364-63134A4B7D61}" type="presParOf" srcId="{D6761275-5599-404E-B9EC-36B8090628BD}" destId="{43F2BBA7-FBFC-4E7F-9937-967AC6359B4C}" srcOrd="2" destOrd="0" presId="urn:microsoft.com/office/officeart/2005/8/layout/hierarchy4"/>
    <dgm:cxn modelId="{B2FC7B8B-DD12-4F24-A700-1DAC8C9309E9}" type="presParOf" srcId="{43F2BBA7-FBFC-4E7F-9937-967AC6359B4C}" destId="{A78DAAAC-5BD0-4DA3-992F-AD0474384755}" srcOrd="0" destOrd="0" presId="urn:microsoft.com/office/officeart/2005/8/layout/hierarchy4"/>
    <dgm:cxn modelId="{8A0AB239-1435-466A-A5AE-9CEE4ED379D3}" type="presParOf" srcId="{A78DAAAC-5BD0-4DA3-992F-AD0474384755}" destId="{663BD5AE-3020-463E-8691-BB8C897FB1B7}" srcOrd="0" destOrd="0" presId="urn:microsoft.com/office/officeart/2005/8/layout/hierarchy4"/>
    <dgm:cxn modelId="{A47B71A8-FE31-4CE7-81C9-C9C84BF7B1DC}" type="presParOf" srcId="{A78DAAAC-5BD0-4DA3-992F-AD0474384755}" destId="{FFED9EA1-6640-4909-BDDA-40D6C75F9D57}" srcOrd="1" destOrd="0" presId="urn:microsoft.com/office/officeart/2005/8/layout/hierarchy4"/>
    <dgm:cxn modelId="{121B81E8-5C3F-434F-AF2F-F35D085E2CB4}" type="presParOf" srcId="{43F2BBA7-FBFC-4E7F-9937-967AC6359B4C}" destId="{D9437435-B232-4FEA-B123-0E169B701124}" srcOrd="1" destOrd="0" presId="urn:microsoft.com/office/officeart/2005/8/layout/hierarchy4"/>
    <dgm:cxn modelId="{6BFA0A57-C62D-4F3D-A976-4FAE63AA818F}" type="presParOf" srcId="{43F2BBA7-FBFC-4E7F-9937-967AC6359B4C}" destId="{9B5B207F-4337-488C-9962-B1A279B05950}" srcOrd="2" destOrd="0" presId="urn:microsoft.com/office/officeart/2005/8/layout/hierarchy4"/>
    <dgm:cxn modelId="{C2A7E621-0996-49D2-ADD8-E65D52E76010}" type="presParOf" srcId="{9B5B207F-4337-488C-9962-B1A279B05950}" destId="{B08B69A0-9B7C-4241-A0B7-DE113416F004}" srcOrd="0" destOrd="0" presId="urn:microsoft.com/office/officeart/2005/8/layout/hierarchy4"/>
    <dgm:cxn modelId="{400CFB7E-DF9D-4259-8E00-A303C237281B}" type="presParOf" srcId="{9B5B207F-4337-488C-9962-B1A279B05950}" destId="{F50B5992-DC1A-4B62-9DC1-C9B418E5A795}" srcOrd="1" destOrd="0" presId="urn:microsoft.com/office/officeart/2005/8/layout/hierarchy4"/>
    <dgm:cxn modelId="{29BF097E-1096-41C5-8E83-F62BCAD196B8}" type="presParOf" srcId="{9B5B207F-4337-488C-9962-B1A279B05950}" destId="{8641697B-3166-45BB-AEFE-C64F4875F16D}" srcOrd="2" destOrd="0" presId="urn:microsoft.com/office/officeart/2005/8/layout/hierarchy4"/>
    <dgm:cxn modelId="{6C2308B1-0D83-4D68-A986-3EAF2F229974}" type="presParOf" srcId="{8641697B-3166-45BB-AEFE-C64F4875F16D}" destId="{8D669FDB-F0C8-4A75-B166-77C8A91D9494}" srcOrd="0" destOrd="0" presId="urn:microsoft.com/office/officeart/2005/8/layout/hierarchy4"/>
    <dgm:cxn modelId="{CA99D2F7-9F1B-4D5E-AA2D-63F43BDC4A71}" type="presParOf" srcId="{8D669FDB-F0C8-4A75-B166-77C8A91D9494}" destId="{28151E25-ADBB-4C66-AE51-8C27ED8A8950}" srcOrd="0" destOrd="0" presId="urn:microsoft.com/office/officeart/2005/8/layout/hierarchy4"/>
    <dgm:cxn modelId="{8E2FDEFA-D241-4D51-965D-79E3EE4299B2}" type="presParOf" srcId="{8D669FDB-F0C8-4A75-B166-77C8A91D9494}" destId="{D3724AFC-4202-4789-8E1B-B97B0F42B8CC}" srcOrd="1" destOrd="0" presId="urn:microsoft.com/office/officeart/2005/8/layout/hierarchy4"/>
    <dgm:cxn modelId="{22F891B5-45AC-4646-AABC-10F03ABB3050}" type="presParOf" srcId="{44371FF5-94F2-49CF-83CA-8F48CA63B260}" destId="{58C5BCB4-9BCB-4EDF-B1CE-0C8276682CF4}" srcOrd="1" destOrd="0" presId="urn:microsoft.com/office/officeart/2005/8/layout/hierarchy4"/>
    <dgm:cxn modelId="{948C1224-3B80-424D-9B26-627151062C66}" type="presParOf" srcId="{44371FF5-94F2-49CF-83CA-8F48CA63B260}" destId="{A26106E7-82CC-429C-B37C-026F79611513}" srcOrd="2" destOrd="0" presId="urn:microsoft.com/office/officeart/2005/8/layout/hierarchy4"/>
    <dgm:cxn modelId="{32670A3B-9E09-475F-97E2-F533F9108C39}" type="presParOf" srcId="{A26106E7-82CC-429C-B37C-026F79611513}" destId="{4955B844-6488-41EF-A38F-6302A22CC3B7}" srcOrd="0" destOrd="0" presId="urn:microsoft.com/office/officeart/2005/8/layout/hierarchy4"/>
    <dgm:cxn modelId="{A35B0F1C-6D23-4314-899F-1845FFC293A8}" type="presParOf" srcId="{A26106E7-82CC-429C-B37C-026F79611513}" destId="{F7688982-45DF-4DA2-B63B-EC017EB2DABC}" srcOrd="1" destOrd="0" presId="urn:microsoft.com/office/officeart/2005/8/layout/hierarchy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BDAFB7-A45B-4484-8309-B6F78D71AB0B}" type="doc">
      <dgm:prSet loTypeId="urn:microsoft.com/office/officeart/2005/8/layout/arrow3" loCatId="relationship" qsTypeId="urn:microsoft.com/office/officeart/2005/8/quickstyle/simple1" qsCatId="simple" csTypeId="urn:microsoft.com/office/officeart/2005/8/colors/colorful2" csCatId="colorful" phldr="1"/>
      <dgm:spPr/>
      <dgm:t>
        <a:bodyPr/>
        <a:lstStyle/>
        <a:p>
          <a:endParaRPr lang="en-CA"/>
        </a:p>
      </dgm:t>
    </dgm:pt>
    <dgm:pt modelId="{B8CCA5BC-D962-438E-B6F3-99F69EF6258A}">
      <dgm:prSet phldrT="[Text]"/>
      <dgm:spPr/>
      <dgm:t>
        <a:bodyPr/>
        <a:lstStyle/>
        <a:p>
          <a:pPr>
            <a:buNone/>
          </a:pPr>
          <a:r>
            <a:rPr lang="en-CA" dirty="0"/>
            <a:t>a network of organizations</a:t>
          </a:r>
        </a:p>
      </dgm:t>
    </dgm:pt>
    <dgm:pt modelId="{0C97F1F6-88B0-4DE2-8C4F-A3B813C7FDCD}" type="parTrans" cxnId="{83A44313-66F7-4A75-AC08-076C139E154C}">
      <dgm:prSet/>
      <dgm:spPr/>
      <dgm:t>
        <a:bodyPr/>
        <a:lstStyle/>
        <a:p>
          <a:endParaRPr lang="en-CA"/>
        </a:p>
      </dgm:t>
    </dgm:pt>
    <dgm:pt modelId="{D0236423-EF74-43C7-9653-F780BE49A13A}" type="sibTrans" cxnId="{83A44313-66F7-4A75-AC08-076C139E154C}">
      <dgm:prSet/>
      <dgm:spPr/>
      <dgm:t>
        <a:bodyPr/>
        <a:lstStyle/>
        <a:p>
          <a:endParaRPr lang="en-CA"/>
        </a:p>
      </dgm:t>
    </dgm:pt>
    <dgm:pt modelId="{6066C708-462F-4A8A-9BC8-C0CA1452A6DF}">
      <dgm:prSet/>
      <dgm:spPr/>
      <dgm:t>
        <a:bodyPr/>
        <a:lstStyle/>
        <a:p>
          <a:r>
            <a:rPr lang="en-CA" dirty="0"/>
            <a:t>a network of people + </a:t>
          </a:r>
          <a:r>
            <a:rPr lang="en-CA"/>
            <a:t>organizations?</a:t>
          </a:r>
          <a:endParaRPr lang="en-CA" dirty="0"/>
        </a:p>
      </dgm:t>
    </dgm:pt>
    <dgm:pt modelId="{9CC39A2C-9554-4C2A-844E-689FF732230F}" type="parTrans" cxnId="{6FBE5597-3461-4567-B344-D701776706E7}">
      <dgm:prSet/>
      <dgm:spPr/>
      <dgm:t>
        <a:bodyPr/>
        <a:lstStyle/>
        <a:p>
          <a:endParaRPr lang="en-CA"/>
        </a:p>
      </dgm:t>
    </dgm:pt>
    <dgm:pt modelId="{662632FB-0F82-4DC5-9753-37B51B510D45}" type="sibTrans" cxnId="{6FBE5597-3461-4567-B344-D701776706E7}">
      <dgm:prSet/>
      <dgm:spPr/>
      <dgm:t>
        <a:bodyPr/>
        <a:lstStyle/>
        <a:p>
          <a:endParaRPr lang="en-CA"/>
        </a:p>
      </dgm:t>
    </dgm:pt>
    <dgm:pt modelId="{285B77D9-87B6-4618-A04D-7493E7BED1D1}" type="pres">
      <dgm:prSet presAssocID="{2BBDAFB7-A45B-4484-8309-B6F78D71AB0B}" presName="compositeShape" presStyleCnt="0">
        <dgm:presLayoutVars>
          <dgm:chMax val="2"/>
          <dgm:dir/>
          <dgm:resizeHandles val="exact"/>
        </dgm:presLayoutVars>
      </dgm:prSet>
      <dgm:spPr/>
    </dgm:pt>
    <dgm:pt modelId="{E08F0CF7-2B1C-43BF-BD9A-60C8D2CC4A1F}" type="pres">
      <dgm:prSet presAssocID="{2BBDAFB7-A45B-4484-8309-B6F78D71AB0B}" presName="divider" presStyleLbl="fgShp" presStyleIdx="0" presStyleCnt="1"/>
      <dgm:spPr/>
    </dgm:pt>
    <dgm:pt modelId="{695094B2-9A32-4B13-A3E7-622EF3F49BBA}" type="pres">
      <dgm:prSet presAssocID="{B8CCA5BC-D962-438E-B6F3-99F69EF6258A}" presName="downArrow" presStyleLbl="node1" presStyleIdx="0" presStyleCnt="2"/>
      <dgm:spPr/>
    </dgm:pt>
    <dgm:pt modelId="{985E80B0-9B79-473A-8DD9-D47400A2A0E3}" type="pres">
      <dgm:prSet presAssocID="{B8CCA5BC-D962-438E-B6F3-99F69EF6258A}" presName="downArrowText" presStyleLbl="revTx" presStyleIdx="0" presStyleCnt="2">
        <dgm:presLayoutVars>
          <dgm:bulletEnabled val="1"/>
        </dgm:presLayoutVars>
      </dgm:prSet>
      <dgm:spPr/>
    </dgm:pt>
    <dgm:pt modelId="{7F376455-68D9-4D32-929C-1CFDE52965D3}" type="pres">
      <dgm:prSet presAssocID="{6066C708-462F-4A8A-9BC8-C0CA1452A6DF}" presName="upArrow" presStyleLbl="node1" presStyleIdx="1" presStyleCnt="2"/>
      <dgm:spPr/>
    </dgm:pt>
    <dgm:pt modelId="{C8B99AF2-EC8A-4CD6-9ABE-4D8257C1AE69}" type="pres">
      <dgm:prSet presAssocID="{6066C708-462F-4A8A-9BC8-C0CA1452A6DF}" presName="upArrowText" presStyleLbl="revTx" presStyleIdx="1" presStyleCnt="2">
        <dgm:presLayoutVars>
          <dgm:bulletEnabled val="1"/>
        </dgm:presLayoutVars>
      </dgm:prSet>
      <dgm:spPr/>
    </dgm:pt>
  </dgm:ptLst>
  <dgm:cxnLst>
    <dgm:cxn modelId="{83A44313-66F7-4A75-AC08-076C139E154C}" srcId="{2BBDAFB7-A45B-4484-8309-B6F78D71AB0B}" destId="{B8CCA5BC-D962-438E-B6F3-99F69EF6258A}" srcOrd="0" destOrd="0" parTransId="{0C97F1F6-88B0-4DE2-8C4F-A3B813C7FDCD}" sibTransId="{D0236423-EF74-43C7-9653-F780BE49A13A}"/>
    <dgm:cxn modelId="{59533B35-7477-4C26-9288-A99B3E8FA4FB}" type="presOf" srcId="{6066C708-462F-4A8A-9BC8-C0CA1452A6DF}" destId="{C8B99AF2-EC8A-4CD6-9ABE-4D8257C1AE69}" srcOrd="0" destOrd="0" presId="urn:microsoft.com/office/officeart/2005/8/layout/arrow3"/>
    <dgm:cxn modelId="{E78A0C46-4CF8-48DA-BE97-02B9B546E51F}" type="presOf" srcId="{2BBDAFB7-A45B-4484-8309-B6F78D71AB0B}" destId="{285B77D9-87B6-4618-A04D-7493E7BED1D1}" srcOrd="0" destOrd="0" presId="urn:microsoft.com/office/officeart/2005/8/layout/arrow3"/>
    <dgm:cxn modelId="{6FBE5597-3461-4567-B344-D701776706E7}" srcId="{2BBDAFB7-A45B-4484-8309-B6F78D71AB0B}" destId="{6066C708-462F-4A8A-9BC8-C0CA1452A6DF}" srcOrd="1" destOrd="0" parTransId="{9CC39A2C-9554-4C2A-844E-689FF732230F}" sibTransId="{662632FB-0F82-4DC5-9753-37B51B510D45}"/>
    <dgm:cxn modelId="{31BD3CB4-E14C-49A5-8EE2-7135763DADD4}" type="presOf" srcId="{B8CCA5BC-D962-438E-B6F3-99F69EF6258A}" destId="{985E80B0-9B79-473A-8DD9-D47400A2A0E3}" srcOrd="0" destOrd="0" presId="urn:microsoft.com/office/officeart/2005/8/layout/arrow3"/>
    <dgm:cxn modelId="{9060DA57-5C57-44FB-BE34-0494B54B0B70}" type="presParOf" srcId="{285B77D9-87B6-4618-A04D-7493E7BED1D1}" destId="{E08F0CF7-2B1C-43BF-BD9A-60C8D2CC4A1F}" srcOrd="0" destOrd="0" presId="urn:microsoft.com/office/officeart/2005/8/layout/arrow3"/>
    <dgm:cxn modelId="{A2D91ABA-385A-4326-93A2-2560BBF95520}" type="presParOf" srcId="{285B77D9-87B6-4618-A04D-7493E7BED1D1}" destId="{695094B2-9A32-4B13-A3E7-622EF3F49BBA}" srcOrd="1" destOrd="0" presId="urn:microsoft.com/office/officeart/2005/8/layout/arrow3"/>
    <dgm:cxn modelId="{06870BCF-77B7-452D-B3D2-CB6D3C717B41}" type="presParOf" srcId="{285B77D9-87B6-4618-A04D-7493E7BED1D1}" destId="{985E80B0-9B79-473A-8DD9-D47400A2A0E3}" srcOrd="2" destOrd="0" presId="urn:microsoft.com/office/officeart/2005/8/layout/arrow3"/>
    <dgm:cxn modelId="{FFCD34DF-4568-4DD3-83D1-BEFD3993F0FB}" type="presParOf" srcId="{285B77D9-87B6-4618-A04D-7493E7BED1D1}" destId="{7F376455-68D9-4D32-929C-1CFDE52965D3}" srcOrd="3" destOrd="0" presId="urn:microsoft.com/office/officeart/2005/8/layout/arrow3"/>
    <dgm:cxn modelId="{0C89363E-C310-4A4C-9C55-DC0F46ABEBBF}" type="presParOf" srcId="{285B77D9-87B6-4618-A04D-7493E7BED1D1}" destId="{C8B99AF2-EC8A-4CD6-9ABE-4D8257C1AE69}"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84F2CA-0EF5-414C-8217-D646FA7B9084}" type="doc">
      <dgm:prSet loTypeId="urn:microsoft.com/office/officeart/2005/8/layout/hierarchy4" loCatId="list" qsTypeId="urn:microsoft.com/office/officeart/2005/8/quickstyle/simple1" qsCatId="simple" csTypeId="urn:microsoft.com/office/officeart/2005/8/colors/colorful2" csCatId="colorful" phldr="1"/>
      <dgm:spPr/>
      <dgm:t>
        <a:bodyPr/>
        <a:lstStyle/>
        <a:p>
          <a:endParaRPr lang="en-CA"/>
        </a:p>
      </dgm:t>
    </dgm:pt>
    <dgm:pt modelId="{DC1B2C28-1708-4570-821D-1D9792CBB2C5}">
      <dgm:prSet phldrT="[Text]" phldr="0"/>
      <dgm:spPr/>
      <dgm:t>
        <a:bodyPr/>
        <a:lstStyle/>
        <a:p>
          <a:r>
            <a:rPr lang="en-CA" dirty="0" err="1"/>
            <a:t>imagiNorthern</a:t>
          </a:r>
          <a:r>
            <a:rPr lang="en-CA" dirty="0"/>
            <a:t> Board of Directors</a:t>
          </a:r>
        </a:p>
        <a:p>
          <a:r>
            <a:rPr lang="en-CA" dirty="0"/>
            <a:t>Specific requirements, mix of skills and expertise</a:t>
          </a:r>
        </a:p>
      </dgm:t>
    </dgm:pt>
    <dgm:pt modelId="{A22BC557-A24F-472C-90B7-BBC126846A0B}" type="parTrans" cxnId="{CADB1D2B-7989-4A55-AF56-82AC8CF0AC8E}">
      <dgm:prSet/>
      <dgm:spPr/>
      <dgm:t>
        <a:bodyPr/>
        <a:lstStyle/>
        <a:p>
          <a:endParaRPr lang="en-CA"/>
        </a:p>
      </dgm:t>
    </dgm:pt>
    <dgm:pt modelId="{3449C765-54E5-4C89-9F7B-ED5D4BC9DCB8}" type="sibTrans" cxnId="{CADB1D2B-7989-4A55-AF56-82AC8CF0AC8E}">
      <dgm:prSet/>
      <dgm:spPr/>
      <dgm:t>
        <a:bodyPr/>
        <a:lstStyle/>
        <a:p>
          <a:endParaRPr lang="en-CA"/>
        </a:p>
      </dgm:t>
    </dgm:pt>
    <dgm:pt modelId="{6EFF2666-668E-4C02-9138-9C259371DE6A}">
      <dgm:prSet phldrT="[Text]" phldr="0"/>
      <dgm:spPr/>
      <dgm:t>
        <a:bodyPr/>
        <a:lstStyle/>
        <a:p>
          <a:r>
            <a:rPr lang="en-CA" dirty="0"/>
            <a:t>Executive Director</a:t>
          </a:r>
        </a:p>
      </dgm:t>
    </dgm:pt>
    <dgm:pt modelId="{468B4CDA-1C04-4736-AEE2-68A579D8CD36}" type="parTrans" cxnId="{E10FDFA6-1321-4FDA-BFC4-ED8A80CED705}">
      <dgm:prSet/>
      <dgm:spPr/>
      <dgm:t>
        <a:bodyPr/>
        <a:lstStyle/>
        <a:p>
          <a:endParaRPr lang="en-CA"/>
        </a:p>
      </dgm:t>
    </dgm:pt>
    <dgm:pt modelId="{34A28058-F1EB-4F5B-B61E-906D51DD9115}" type="sibTrans" cxnId="{E10FDFA6-1321-4FDA-BFC4-ED8A80CED705}">
      <dgm:prSet/>
      <dgm:spPr/>
      <dgm:t>
        <a:bodyPr/>
        <a:lstStyle/>
        <a:p>
          <a:endParaRPr lang="en-CA"/>
        </a:p>
      </dgm:t>
    </dgm:pt>
    <dgm:pt modelId="{625C9600-040D-427C-A01F-C9B342442973}">
      <dgm:prSet phldrT="[Text]" phldr="0"/>
      <dgm:spPr/>
      <dgm:t>
        <a:bodyPr/>
        <a:lstStyle/>
        <a:p>
          <a:r>
            <a:rPr lang="en-CA" dirty="0"/>
            <a:t>Champion Coordinator</a:t>
          </a:r>
        </a:p>
      </dgm:t>
    </dgm:pt>
    <dgm:pt modelId="{39B9C6FB-5F8A-4CC3-A31B-F1421D205D4D}" type="parTrans" cxnId="{6F98E6F4-5776-47D3-A89F-5C93BC1585A8}">
      <dgm:prSet/>
      <dgm:spPr/>
      <dgm:t>
        <a:bodyPr/>
        <a:lstStyle/>
        <a:p>
          <a:endParaRPr lang="en-CA"/>
        </a:p>
      </dgm:t>
    </dgm:pt>
    <dgm:pt modelId="{3404A4B0-1845-4E74-949E-380BB9FDDD30}" type="sibTrans" cxnId="{6F98E6F4-5776-47D3-A89F-5C93BC1585A8}">
      <dgm:prSet/>
      <dgm:spPr/>
      <dgm:t>
        <a:bodyPr/>
        <a:lstStyle/>
        <a:p>
          <a:endParaRPr lang="en-CA"/>
        </a:p>
      </dgm:t>
    </dgm:pt>
    <dgm:pt modelId="{6091BACA-8038-485E-9F06-62148F1142FC}">
      <dgm:prSet phldrT="[Text]" phldr="0"/>
      <dgm:spPr/>
      <dgm:t>
        <a:bodyPr/>
        <a:lstStyle/>
        <a:p>
          <a:r>
            <a:rPr lang="en-CA" dirty="0">
              <a:solidFill>
                <a:schemeClr val="bg1">
                  <a:lumMod val="10000"/>
                </a:schemeClr>
              </a:solidFill>
            </a:rPr>
            <a:t>Local Champions</a:t>
          </a:r>
          <a:endParaRPr lang="en-CA" dirty="0"/>
        </a:p>
      </dgm:t>
    </dgm:pt>
    <dgm:pt modelId="{37A7FD28-7438-4611-B671-2D0FE4047BE4}" type="parTrans" cxnId="{13228ED3-F68B-4F39-8A5C-B9E1C9F3B062}">
      <dgm:prSet/>
      <dgm:spPr/>
      <dgm:t>
        <a:bodyPr/>
        <a:lstStyle/>
        <a:p>
          <a:endParaRPr lang="en-CA"/>
        </a:p>
      </dgm:t>
    </dgm:pt>
    <dgm:pt modelId="{06A3104E-8480-4272-870D-2246318EB7FA}" type="sibTrans" cxnId="{13228ED3-F68B-4F39-8A5C-B9E1C9F3B062}">
      <dgm:prSet/>
      <dgm:spPr/>
      <dgm:t>
        <a:bodyPr/>
        <a:lstStyle/>
        <a:p>
          <a:endParaRPr lang="en-CA"/>
        </a:p>
      </dgm:t>
    </dgm:pt>
    <dgm:pt modelId="{D11FC73B-17FF-4A99-9BCD-995AE31D94F7}">
      <dgm:prSet phldrT="[Text]" phldr="0"/>
      <dgm:spPr>
        <a:solidFill>
          <a:schemeClr val="accent4">
            <a:lumMod val="60000"/>
            <a:lumOff val="40000"/>
          </a:schemeClr>
        </a:solidFill>
      </dgm:spPr>
      <dgm:t>
        <a:bodyPr/>
        <a:lstStyle/>
        <a:p>
          <a:r>
            <a:rPr lang="en-CA" dirty="0"/>
            <a:t>Financial &amp;  Administrative manager </a:t>
          </a:r>
        </a:p>
        <a:p>
          <a:r>
            <a:rPr lang="en-CA" dirty="0"/>
            <a:t>(book keeper &amp; grant writer)</a:t>
          </a:r>
        </a:p>
      </dgm:t>
    </dgm:pt>
    <dgm:pt modelId="{4749AE66-B24E-4F42-8770-25B1B71F4089}" type="parTrans" cxnId="{7CED480A-C86B-40CA-BEB6-6E093FF36465}">
      <dgm:prSet/>
      <dgm:spPr/>
      <dgm:t>
        <a:bodyPr/>
        <a:lstStyle/>
        <a:p>
          <a:endParaRPr lang="en-CA"/>
        </a:p>
      </dgm:t>
    </dgm:pt>
    <dgm:pt modelId="{EE18B5C5-311A-4BBB-80FD-504B45B4B90D}" type="sibTrans" cxnId="{7CED480A-C86B-40CA-BEB6-6E093FF36465}">
      <dgm:prSet/>
      <dgm:spPr/>
      <dgm:t>
        <a:bodyPr/>
        <a:lstStyle/>
        <a:p>
          <a:endParaRPr lang="en-CA"/>
        </a:p>
      </dgm:t>
    </dgm:pt>
    <dgm:pt modelId="{CB02768B-142F-4094-9046-475FCE2D4939}" type="pres">
      <dgm:prSet presAssocID="{0084F2CA-0EF5-414C-8217-D646FA7B9084}" presName="Name0" presStyleCnt="0">
        <dgm:presLayoutVars>
          <dgm:chPref val="1"/>
          <dgm:dir/>
          <dgm:animOne val="branch"/>
          <dgm:animLvl val="lvl"/>
          <dgm:resizeHandles/>
        </dgm:presLayoutVars>
      </dgm:prSet>
      <dgm:spPr/>
    </dgm:pt>
    <dgm:pt modelId="{676F19B0-6EDD-4F63-9463-0E80410650E0}" type="pres">
      <dgm:prSet presAssocID="{DC1B2C28-1708-4570-821D-1D9792CBB2C5}" presName="vertOne" presStyleCnt="0"/>
      <dgm:spPr/>
    </dgm:pt>
    <dgm:pt modelId="{A46295F6-2EB3-471A-B007-268E69B22DD8}" type="pres">
      <dgm:prSet presAssocID="{DC1B2C28-1708-4570-821D-1D9792CBB2C5}" presName="txOne" presStyleLbl="node0" presStyleIdx="0" presStyleCnt="1">
        <dgm:presLayoutVars>
          <dgm:chPref val="3"/>
        </dgm:presLayoutVars>
      </dgm:prSet>
      <dgm:spPr/>
    </dgm:pt>
    <dgm:pt modelId="{A69177BE-595B-4526-8869-18F61B3C5D4E}" type="pres">
      <dgm:prSet presAssocID="{DC1B2C28-1708-4570-821D-1D9792CBB2C5}" presName="parTransOne" presStyleCnt="0"/>
      <dgm:spPr/>
    </dgm:pt>
    <dgm:pt modelId="{44371FF5-94F2-49CF-83CA-8F48CA63B260}" type="pres">
      <dgm:prSet presAssocID="{DC1B2C28-1708-4570-821D-1D9792CBB2C5}" presName="horzOne" presStyleCnt="0"/>
      <dgm:spPr/>
    </dgm:pt>
    <dgm:pt modelId="{C98FB966-408A-4C15-8811-49AA365DC6E0}" type="pres">
      <dgm:prSet presAssocID="{6EFF2666-668E-4C02-9138-9C259371DE6A}" presName="vertTwo" presStyleCnt="0"/>
      <dgm:spPr/>
    </dgm:pt>
    <dgm:pt modelId="{DF579FF2-163D-4694-B408-84BF3E97277B}" type="pres">
      <dgm:prSet presAssocID="{6EFF2666-668E-4C02-9138-9C259371DE6A}" presName="txTwo" presStyleLbl="node2" presStyleIdx="0" presStyleCnt="1">
        <dgm:presLayoutVars>
          <dgm:chPref val="3"/>
        </dgm:presLayoutVars>
      </dgm:prSet>
      <dgm:spPr/>
    </dgm:pt>
    <dgm:pt modelId="{D9CF3403-35A6-4120-80A8-E2E5DD8CBDB5}" type="pres">
      <dgm:prSet presAssocID="{6EFF2666-668E-4C02-9138-9C259371DE6A}" presName="parTransTwo" presStyleCnt="0"/>
      <dgm:spPr/>
    </dgm:pt>
    <dgm:pt modelId="{FEDEA83E-2F9B-4EA4-96CD-E6ECB426065A}" type="pres">
      <dgm:prSet presAssocID="{6EFF2666-668E-4C02-9138-9C259371DE6A}" presName="horzTwo" presStyleCnt="0"/>
      <dgm:spPr/>
    </dgm:pt>
    <dgm:pt modelId="{9B5B207F-4337-488C-9962-B1A279B05950}" type="pres">
      <dgm:prSet presAssocID="{625C9600-040D-427C-A01F-C9B342442973}" presName="vertThree" presStyleCnt="0"/>
      <dgm:spPr/>
    </dgm:pt>
    <dgm:pt modelId="{B08B69A0-9B7C-4241-A0B7-DE113416F004}" type="pres">
      <dgm:prSet presAssocID="{625C9600-040D-427C-A01F-C9B342442973}" presName="txThree" presStyleLbl="node3" presStyleIdx="0" presStyleCnt="2">
        <dgm:presLayoutVars>
          <dgm:chPref val="3"/>
        </dgm:presLayoutVars>
      </dgm:prSet>
      <dgm:spPr/>
    </dgm:pt>
    <dgm:pt modelId="{56A10723-9E70-4E28-9989-C7130EB7DF0E}" type="pres">
      <dgm:prSet presAssocID="{625C9600-040D-427C-A01F-C9B342442973}" presName="parTransThree" presStyleCnt="0"/>
      <dgm:spPr/>
    </dgm:pt>
    <dgm:pt modelId="{8641697B-3166-45BB-AEFE-C64F4875F16D}" type="pres">
      <dgm:prSet presAssocID="{625C9600-040D-427C-A01F-C9B342442973}" presName="horzThree" presStyleCnt="0"/>
      <dgm:spPr/>
    </dgm:pt>
    <dgm:pt modelId="{EE34E8CC-D4BA-4E5E-8188-F749522DFA10}" type="pres">
      <dgm:prSet presAssocID="{6091BACA-8038-485E-9F06-62148F1142FC}" presName="vertFour" presStyleCnt="0">
        <dgm:presLayoutVars>
          <dgm:chPref val="3"/>
        </dgm:presLayoutVars>
      </dgm:prSet>
      <dgm:spPr/>
    </dgm:pt>
    <dgm:pt modelId="{111BDF27-A312-4D20-93DC-94AFF060A5DB}" type="pres">
      <dgm:prSet presAssocID="{6091BACA-8038-485E-9F06-62148F1142FC}" presName="txFour" presStyleLbl="node4" presStyleIdx="0" presStyleCnt="1">
        <dgm:presLayoutVars>
          <dgm:chPref val="3"/>
        </dgm:presLayoutVars>
      </dgm:prSet>
      <dgm:spPr/>
    </dgm:pt>
    <dgm:pt modelId="{C0D49349-3288-4FF8-816D-E363CD70E046}" type="pres">
      <dgm:prSet presAssocID="{6091BACA-8038-485E-9F06-62148F1142FC}" presName="horzFour" presStyleCnt="0"/>
      <dgm:spPr/>
    </dgm:pt>
    <dgm:pt modelId="{1CADA605-AAA3-4F43-BDE6-900039A5FC5B}" type="pres">
      <dgm:prSet presAssocID="{3404A4B0-1845-4E74-949E-380BB9FDDD30}" presName="sibSpaceThree" presStyleCnt="0"/>
      <dgm:spPr/>
    </dgm:pt>
    <dgm:pt modelId="{7AB29549-0219-4AB1-9EAF-630FC514B3F0}" type="pres">
      <dgm:prSet presAssocID="{D11FC73B-17FF-4A99-9BCD-995AE31D94F7}" presName="vertThree" presStyleCnt="0"/>
      <dgm:spPr/>
    </dgm:pt>
    <dgm:pt modelId="{DDF237EA-75D7-4872-BED7-F56CADDDC933}" type="pres">
      <dgm:prSet presAssocID="{D11FC73B-17FF-4A99-9BCD-995AE31D94F7}" presName="txThree" presStyleLbl="node3" presStyleIdx="1" presStyleCnt="2">
        <dgm:presLayoutVars>
          <dgm:chPref val="3"/>
        </dgm:presLayoutVars>
      </dgm:prSet>
      <dgm:spPr/>
    </dgm:pt>
    <dgm:pt modelId="{0382A1A0-E3CD-41A4-8207-75E2CAE96410}" type="pres">
      <dgm:prSet presAssocID="{D11FC73B-17FF-4A99-9BCD-995AE31D94F7}" presName="horzThree" presStyleCnt="0"/>
      <dgm:spPr/>
    </dgm:pt>
  </dgm:ptLst>
  <dgm:cxnLst>
    <dgm:cxn modelId="{7CED480A-C86B-40CA-BEB6-6E093FF36465}" srcId="{6EFF2666-668E-4C02-9138-9C259371DE6A}" destId="{D11FC73B-17FF-4A99-9BCD-995AE31D94F7}" srcOrd="1" destOrd="0" parTransId="{4749AE66-B24E-4F42-8770-25B1B71F4089}" sibTransId="{EE18B5C5-311A-4BBB-80FD-504B45B4B90D}"/>
    <dgm:cxn modelId="{975A400C-D490-47F0-9BA9-E97D3051D1CA}" type="presOf" srcId="{0084F2CA-0EF5-414C-8217-D646FA7B9084}" destId="{CB02768B-142F-4094-9046-475FCE2D4939}" srcOrd="0" destOrd="0" presId="urn:microsoft.com/office/officeart/2005/8/layout/hierarchy4"/>
    <dgm:cxn modelId="{5FF92224-C1B3-44F4-B304-73EF117CAB13}" type="presOf" srcId="{6EFF2666-668E-4C02-9138-9C259371DE6A}" destId="{DF579FF2-163D-4694-B408-84BF3E97277B}" srcOrd="0" destOrd="0" presId="urn:microsoft.com/office/officeart/2005/8/layout/hierarchy4"/>
    <dgm:cxn modelId="{CADB1D2B-7989-4A55-AF56-82AC8CF0AC8E}" srcId="{0084F2CA-0EF5-414C-8217-D646FA7B9084}" destId="{DC1B2C28-1708-4570-821D-1D9792CBB2C5}" srcOrd="0" destOrd="0" parTransId="{A22BC557-A24F-472C-90B7-BBC126846A0B}" sibTransId="{3449C765-54E5-4C89-9F7B-ED5D4BC9DCB8}"/>
    <dgm:cxn modelId="{A239AA66-CB34-4E72-B768-D5A70DD936F1}" type="presOf" srcId="{DC1B2C28-1708-4570-821D-1D9792CBB2C5}" destId="{A46295F6-2EB3-471A-B007-268E69B22DD8}" srcOrd="0" destOrd="0" presId="urn:microsoft.com/office/officeart/2005/8/layout/hierarchy4"/>
    <dgm:cxn modelId="{B12255A1-9C0D-4D97-9C51-EC4987CCE80F}" type="presOf" srcId="{625C9600-040D-427C-A01F-C9B342442973}" destId="{B08B69A0-9B7C-4241-A0B7-DE113416F004}" srcOrd="0" destOrd="0" presId="urn:microsoft.com/office/officeart/2005/8/layout/hierarchy4"/>
    <dgm:cxn modelId="{E10FDFA6-1321-4FDA-BFC4-ED8A80CED705}" srcId="{DC1B2C28-1708-4570-821D-1D9792CBB2C5}" destId="{6EFF2666-668E-4C02-9138-9C259371DE6A}" srcOrd="0" destOrd="0" parTransId="{468B4CDA-1C04-4736-AEE2-68A579D8CD36}" sibTransId="{34A28058-F1EB-4F5B-B61E-906D51DD9115}"/>
    <dgm:cxn modelId="{13228ED3-F68B-4F39-8A5C-B9E1C9F3B062}" srcId="{625C9600-040D-427C-A01F-C9B342442973}" destId="{6091BACA-8038-485E-9F06-62148F1142FC}" srcOrd="0" destOrd="0" parTransId="{37A7FD28-7438-4611-B671-2D0FE4047BE4}" sibTransId="{06A3104E-8480-4272-870D-2246318EB7FA}"/>
    <dgm:cxn modelId="{04C7EFD5-D042-4B74-8AE2-DB5710719075}" type="presOf" srcId="{6091BACA-8038-485E-9F06-62148F1142FC}" destId="{111BDF27-A312-4D20-93DC-94AFF060A5DB}" srcOrd="0" destOrd="0" presId="urn:microsoft.com/office/officeart/2005/8/layout/hierarchy4"/>
    <dgm:cxn modelId="{6F98E6F4-5776-47D3-A89F-5C93BC1585A8}" srcId="{6EFF2666-668E-4C02-9138-9C259371DE6A}" destId="{625C9600-040D-427C-A01F-C9B342442973}" srcOrd="0" destOrd="0" parTransId="{39B9C6FB-5F8A-4CC3-A31B-F1421D205D4D}" sibTransId="{3404A4B0-1845-4E74-949E-380BB9FDDD30}"/>
    <dgm:cxn modelId="{6FFF61F9-A1E6-45AE-BE12-7DC2894C806E}" type="presOf" srcId="{D11FC73B-17FF-4A99-9BCD-995AE31D94F7}" destId="{DDF237EA-75D7-4872-BED7-F56CADDDC933}" srcOrd="0" destOrd="0" presId="urn:microsoft.com/office/officeart/2005/8/layout/hierarchy4"/>
    <dgm:cxn modelId="{3B8CC4C6-7460-4D55-98B7-0DE9D3CEC0D4}" type="presParOf" srcId="{CB02768B-142F-4094-9046-475FCE2D4939}" destId="{676F19B0-6EDD-4F63-9463-0E80410650E0}" srcOrd="0" destOrd="0" presId="urn:microsoft.com/office/officeart/2005/8/layout/hierarchy4"/>
    <dgm:cxn modelId="{116743A5-7FB8-4C54-9941-F5C29ECF4D73}" type="presParOf" srcId="{676F19B0-6EDD-4F63-9463-0E80410650E0}" destId="{A46295F6-2EB3-471A-B007-268E69B22DD8}" srcOrd="0" destOrd="0" presId="urn:microsoft.com/office/officeart/2005/8/layout/hierarchy4"/>
    <dgm:cxn modelId="{9AA86926-0A16-4538-A440-3A8A50466371}" type="presParOf" srcId="{676F19B0-6EDD-4F63-9463-0E80410650E0}" destId="{A69177BE-595B-4526-8869-18F61B3C5D4E}" srcOrd="1" destOrd="0" presId="urn:microsoft.com/office/officeart/2005/8/layout/hierarchy4"/>
    <dgm:cxn modelId="{267A1714-5C4E-401A-B349-E71AEE9F88C3}" type="presParOf" srcId="{676F19B0-6EDD-4F63-9463-0E80410650E0}" destId="{44371FF5-94F2-49CF-83CA-8F48CA63B260}" srcOrd="2" destOrd="0" presId="urn:microsoft.com/office/officeart/2005/8/layout/hierarchy4"/>
    <dgm:cxn modelId="{B1B77DC3-69E9-47DD-8CC4-2D8CFA26839A}" type="presParOf" srcId="{44371FF5-94F2-49CF-83CA-8F48CA63B260}" destId="{C98FB966-408A-4C15-8811-49AA365DC6E0}" srcOrd="0" destOrd="0" presId="urn:microsoft.com/office/officeart/2005/8/layout/hierarchy4"/>
    <dgm:cxn modelId="{7CD243C8-00AB-46CE-8328-787C735E5F39}" type="presParOf" srcId="{C98FB966-408A-4C15-8811-49AA365DC6E0}" destId="{DF579FF2-163D-4694-B408-84BF3E97277B}" srcOrd="0" destOrd="0" presId="urn:microsoft.com/office/officeart/2005/8/layout/hierarchy4"/>
    <dgm:cxn modelId="{27134A68-6723-4A21-94D0-EAFB7A1E0D5A}" type="presParOf" srcId="{C98FB966-408A-4C15-8811-49AA365DC6E0}" destId="{D9CF3403-35A6-4120-80A8-E2E5DD8CBDB5}" srcOrd="1" destOrd="0" presId="urn:microsoft.com/office/officeart/2005/8/layout/hierarchy4"/>
    <dgm:cxn modelId="{C3E16091-197D-432C-86AC-5790D5155D9C}" type="presParOf" srcId="{C98FB966-408A-4C15-8811-49AA365DC6E0}" destId="{FEDEA83E-2F9B-4EA4-96CD-E6ECB426065A}" srcOrd="2" destOrd="0" presId="urn:microsoft.com/office/officeart/2005/8/layout/hierarchy4"/>
    <dgm:cxn modelId="{06B1D168-98E3-42E2-A7B4-102F22814BF7}" type="presParOf" srcId="{FEDEA83E-2F9B-4EA4-96CD-E6ECB426065A}" destId="{9B5B207F-4337-488C-9962-B1A279B05950}" srcOrd="0" destOrd="0" presId="urn:microsoft.com/office/officeart/2005/8/layout/hierarchy4"/>
    <dgm:cxn modelId="{977D928D-52B9-443D-BE0D-8216EF6CFF7E}" type="presParOf" srcId="{9B5B207F-4337-488C-9962-B1A279B05950}" destId="{B08B69A0-9B7C-4241-A0B7-DE113416F004}" srcOrd="0" destOrd="0" presId="urn:microsoft.com/office/officeart/2005/8/layout/hierarchy4"/>
    <dgm:cxn modelId="{7F8D60A5-2873-4089-9D50-9C758C897545}" type="presParOf" srcId="{9B5B207F-4337-488C-9962-B1A279B05950}" destId="{56A10723-9E70-4E28-9989-C7130EB7DF0E}" srcOrd="1" destOrd="0" presId="urn:microsoft.com/office/officeart/2005/8/layout/hierarchy4"/>
    <dgm:cxn modelId="{C8DB0AC2-32F1-487A-96A8-7C98FEACD184}" type="presParOf" srcId="{9B5B207F-4337-488C-9962-B1A279B05950}" destId="{8641697B-3166-45BB-AEFE-C64F4875F16D}" srcOrd="2" destOrd="0" presId="urn:microsoft.com/office/officeart/2005/8/layout/hierarchy4"/>
    <dgm:cxn modelId="{9071D5CF-FDB0-4EE6-9A34-E6F546885481}" type="presParOf" srcId="{8641697B-3166-45BB-AEFE-C64F4875F16D}" destId="{EE34E8CC-D4BA-4E5E-8188-F749522DFA10}" srcOrd="0" destOrd="0" presId="urn:microsoft.com/office/officeart/2005/8/layout/hierarchy4"/>
    <dgm:cxn modelId="{F380B833-EA41-49F3-BB2E-160AABF26EB9}" type="presParOf" srcId="{EE34E8CC-D4BA-4E5E-8188-F749522DFA10}" destId="{111BDF27-A312-4D20-93DC-94AFF060A5DB}" srcOrd="0" destOrd="0" presId="urn:microsoft.com/office/officeart/2005/8/layout/hierarchy4"/>
    <dgm:cxn modelId="{95B42374-047F-4AEF-93AF-5BD14B4276E2}" type="presParOf" srcId="{EE34E8CC-D4BA-4E5E-8188-F749522DFA10}" destId="{C0D49349-3288-4FF8-816D-E363CD70E046}" srcOrd="1" destOrd="0" presId="urn:microsoft.com/office/officeart/2005/8/layout/hierarchy4"/>
    <dgm:cxn modelId="{BA3650A7-D6DB-4A9B-9F2F-C856BDB7780E}" type="presParOf" srcId="{FEDEA83E-2F9B-4EA4-96CD-E6ECB426065A}" destId="{1CADA605-AAA3-4F43-BDE6-900039A5FC5B}" srcOrd="1" destOrd="0" presId="urn:microsoft.com/office/officeart/2005/8/layout/hierarchy4"/>
    <dgm:cxn modelId="{5A1ACDD3-6361-43AC-AF0C-CDCE0687DC2F}" type="presParOf" srcId="{FEDEA83E-2F9B-4EA4-96CD-E6ECB426065A}" destId="{7AB29549-0219-4AB1-9EAF-630FC514B3F0}" srcOrd="2" destOrd="0" presId="urn:microsoft.com/office/officeart/2005/8/layout/hierarchy4"/>
    <dgm:cxn modelId="{C519AFCB-48A3-4AF5-ABD0-D8A9C8D60942}" type="presParOf" srcId="{7AB29549-0219-4AB1-9EAF-630FC514B3F0}" destId="{DDF237EA-75D7-4872-BED7-F56CADDDC933}" srcOrd="0" destOrd="0" presId="urn:microsoft.com/office/officeart/2005/8/layout/hierarchy4"/>
    <dgm:cxn modelId="{B2B2F0F0-A4A6-46FA-B12A-2E2AADD65916}" type="presParOf" srcId="{7AB29549-0219-4AB1-9EAF-630FC514B3F0}" destId="{0382A1A0-E3CD-41A4-8207-75E2CAE96410}" srcOrd="1" destOrd="0" presId="urn:microsoft.com/office/officeart/2005/8/layout/hierarchy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A02F8-4A1C-45D3-8B8B-10E63E6F38CC}">
      <dsp:nvSpPr>
        <dsp:cNvPr id="0" name=""/>
        <dsp:cNvSpPr/>
      </dsp:nvSpPr>
      <dsp:spPr>
        <a:xfrm>
          <a:off x="3340" y="2736"/>
          <a:ext cx="9289155" cy="1238207"/>
        </a:xfrm>
        <a:prstGeom prst="roundRect">
          <a:avLst>
            <a:gd name="adj" fmla="val 1000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ts val="0"/>
            </a:spcAft>
            <a:buNone/>
          </a:pPr>
          <a:r>
            <a:rPr lang="en-CA" sz="4000" b="1" kern="1200" dirty="0">
              <a:solidFill>
                <a:schemeClr val="tx1"/>
              </a:solidFill>
            </a:rPr>
            <a:t>Connection</a:t>
          </a:r>
        </a:p>
        <a:p>
          <a:pPr marL="0" lvl="0" indent="0" algn="ctr" defTabSz="1778000">
            <a:lnSpc>
              <a:spcPct val="90000"/>
            </a:lnSpc>
            <a:spcBef>
              <a:spcPct val="0"/>
            </a:spcBef>
            <a:spcAft>
              <a:spcPct val="35000"/>
            </a:spcAft>
            <a:buNone/>
          </a:pPr>
          <a:r>
            <a:rPr lang="en-CA" sz="3200" b="1" kern="1200" dirty="0">
              <a:solidFill>
                <a:schemeClr val="tx1"/>
              </a:solidFill>
            </a:rPr>
            <a:t>Cross-Sectoral </a:t>
          </a:r>
          <a:endParaRPr lang="en-CA" sz="2000" b="1" kern="1200" dirty="0">
            <a:solidFill>
              <a:schemeClr val="tx1"/>
            </a:solidFill>
          </a:endParaRPr>
        </a:p>
      </dsp:txBody>
      <dsp:txXfrm>
        <a:off x="39606" y="39002"/>
        <a:ext cx="9216623" cy="1165675"/>
      </dsp:txXfrm>
    </dsp:sp>
    <dsp:sp modelId="{0A99CEB0-3B99-42F4-BD9A-85B9D4CFCC43}">
      <dsp:nvSpPr>
        <dsp:cNvPr id="0" name=""/>
        <dsp:cNvSpPr/>
      </dsp:nvSpPr>
      <dsp:spPr>
        <a:xfrm>
          <a:off x="3340" y="1545963"/>
          <a:ext cx="2932182" cy="2191556"/>
        </a:xfrm>
        <a:prstGeom prst="roundRect">
          <a:avLst>
            <a:gd name="adj" fmla="val 10000"/>
          </a:avLst>
        </a:prstGeom>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solidFill>
          <a:prstDash val="solid"/>
          <a:miter lim="800000"/>
        </a:ln>
        <a:effectLst/>
      </dsp:spPr>
      <dsp:style>
        <a:lnRef idx="1">
          <a:schemeClr val="accent6"/>
        </a:lnRef>
        <a:fillRef idx="3">
          <a:schemeClr val="accent6"/>
        </a:fillRef>
        <a:effectRef idx="2">
          <a:schemeClr val="accent6"/>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CA" sz="3200" b="1" kern="1200" dirty="0">
              <a:solidFill>
                <a:schemeClr val="tx1"/>
              </a:solidFill>
            </a:rPr>
            <a:t>Arts development</a:t>
          </a:r>
        </a:p>
      </dsp:txBody>
      <dsp:txXfrm>
        <a:off x="67528" y="1610151"/>
        <a:ext cx="2803806" cy="2063180"/>
      </dsp:txXfrm>
    </dsp:sp>
    <dsp:sp modelId="{7ED2D4A4-C105-41EF-A159-6E2A153BA693}">
      <dsp:nvSpPr>
        <dsp:cNvPr id="0" name=""/>
        <dsp:cNvSpPr/>
      </dsp:nvSpPr>
      <dsp:spPr>
        <a:xfrm>
          <a:off x="3181827" y="1545963"/>
          <a:ext cx="2932182" cy="2191556"/>
        </a:xfrm>
        <a:prstGeom prst="roundRect">
          <a:avLst>
            <a:gd name="adj" fmla="val 10000"/>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CA" sz="3200" b="1" kern="1200" dirty="0"/>
            <a:t>Market development</a:t>
          </a:r>
        </a:p>
      </dsp:txBody>
      <dsp:txXfrm>
        <a:off x="3246015" y="1610151"/>
        <a:ext cx="2803806" cy="2063180"/>
      </dsp:txXfrm>
    </dsp:sp>
    <dsp:sp modelId="{4FAD3F88-1CCA-430D-ABDF-C6448B10073C}">
      <dsp:nvSpPr>
        <dsp:cNvPr id="0" name=""/>
        <dsp:cNvSpPr/>
      </dsp:nvSpPr>
      <dsp:spPr>
        <a:xfrm>
          <a:off x="6360313" y="1545963"/>
          <a:ext cx="2932182" cy="2191556"/>
        </a:xfrm>
        <a:prstGeom prst="roundRect">
          <a:avLst>
            <a:gd name="adj" fmla="val 10000"/>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CA" sz="3000" b="1" kern="1200" dirty="0"/>
            <a:t>Physical and Digital Infrastructure</a:t>
          </a:r>
        </a:p>
      </dsp:txBody>
      <dsp:txXfrm>
        <a:off x="6424501" y="1610151"/>
        <a:ext cx="2803806" cy="2063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295F6-2EB3-471A-B007-268E69B22DD8}">
      <dsp:nvSpPr>
        <dsp:cNvPr id="0" name=""/>
        <dsp:cNvSpPr/>
      </dsp:nvSpPr>
      <dsp:spPr>
        <a:xfrm>
          <a:off x="1043" y="1929"/>
          <a:ext cx="9092852" cy="901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dirty="0" err="1"/>
            <a:t>imagiNorthern</a:t>
          </a:r>
          <a:r>
            <a:rPr lang="en-CA" sz="2100" kern="1200" dirty="0"/>
            <a:t> Board of Directors </a:t>
          </a:r>
        </a:p>
        <a:p>
          <a:pPr marL="0" lvl="0" indent="0" algn="ctr" defTabSz="933450">
            <a:lnSpc>
              <a:spcPct val="90000"/>
            </a:lnSpc>
            <a:spcBef>
              <a:spcPct val="0"/>
            </a:spcBef>
            <a:spcAft>
              <a:spcPct val="35000"/>
            </a:spcAft>
            <a:buNone/>
          </a:pPr>
          <a:r>
            <a:rPr lang="en-CA" sz="2100" kern="1200" dirty="0"/>
            <a:t>appointed by local member organizations (unclear how many board members)</a:t>
          </a:r>
        </a:p>
      </dsp:txBody>
      <dsp:txXfrm>
        <a:off x="27461" y="28347"/>
        <a:ext cx="9040016" cy="849152"/>
      </dsp:txXfrm>
    </dsp:sp>
    <dsp:sp modelId="{294E7A68-C427-4F35-BC70-70BC08A5A4FB}">
      <dsp:nvSpPr>
        <dsp:cNvPr id="0" name=""/>
        <dsp:cNvSpPr/>
      </dsp:nvSpPr>
      <dsp:spPr>
        <a:xfrm>
          <a:off x="1043" y="1019932"/>
          <a:ext cx="5939733" cy="90198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dirty="0"/>
            <a:t>Hiring Cttee</a:t>
          </a:r>
        </a:p>
      </dsp:txBody>
      <dsp:txXfrm>
        <a:off x="27461" y="1046350"/>
        <a:ext cx="5886897" cy="849152"/>
      </dsp:txXfrm>
    </dsp:sp>
    <dsp:sp modelId="{663BD5AE-3020-463E-8691-BB8C897FB1B7}">
      <dsp:nvSpPr>
        <dsp:cNvPr id="0" name=""/>
        <dsp:cNvSpPr/>
      </dsp:nvSpPr>
      <dsp:spPr>
        <a:xfrm>
          <a:off x="1043" y="2037934"/>
          <a:ext cx="2908782" cy="90198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dirty="0"/>
            <a:t>Project Manager</a:t>
          </a:r>
        </a:p>
      </dsp:txBody>
      <dsp:txXfrm>
        <a:off x="27461" y="2064352"/>
        <a:ext cx="2855946" cy="849152"/>
      </dsp:txXfrm>
    </dsp:sp>
    <dsp:sp modelId="{B08B69A0-9B7C-4241-A0B7-DE113416F004}">
      <dsp:nvSpPr>
        <dsp:cNvPr id="0" name=""/>
        <dsp:cNvSpPr/>
      </dsp:nvSpPr>
      <dsp:spPr>
        <a:xfrm>
          <a:off x="3031994" y="2037934"/>
          <a:ext cx="2908782" cy="90198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a:t>Champion Coordinator</a:t>
          </a:r>
          <a:endParaRPr lang="en-CA" sz="2100" kern="1200" dirty="0"/>
        </a:p>
      </dsp:txBody>
      <dsp:txXfrm>
        <a:off x="3058412" y="2064352"/>
        <a:ext cx="2855946" cy="849152"/>
      </dsp:txXfrm>
    </dsp:sp>
    <dsp:sp modelId="{28151E25-ADBB-4C66-AE51-8C27ED8A8950}">
      <dsp:nvSpPr>
        <dsp:cNvPr id="0" name=""/>
        <dsp:cNvSpPr/>
      </dsp:nvSpPr>
      <dsp:spPr>
        <a:xfrm>
          <a:off x="3031994" y="3055937"/>
          <a:ext cx="2908782" cy="90198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dirty="0">
              <a:solidFill>
                <a:schemeClr val="bg1">
                  <a:lumMod val="10000"/>
                </a:schemeClr>
              </a:solidFill>
            </a:rPr>
            <a:t>Local Champions</a:t>
          </a:r>
        </a:p>
      </dsp:txBody>
      <dsp:txXfrm>
        <a:off x="3058412" y="3082355"/>
        <a:ext cx="2855946" cy="849152"/>
      </dsp:txXfrm>
    </dsp:sp>
    <dsp:sp modelId="{4955B844-6488-41EF-A38F-6302A22CC3B7}">
      <dsp:nvSpPr>
        <dsp:cNvPr id="0" name=""/>
        <dsp:cNvSpPr/>
      </dsp:nvSpPr>
      <dsp:spPr>
        <a:xfrm>
          <a:off x="6185114" y="1019932"/>
          <a:ext cx="2908782" cy="90198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a:t>Other Committees</a:t>
          </a:r>
          <a:endParaRPr lang="en-CA" sz="2100" kern="1200" dirty="0"/>
        </a:p>
      </dsp:txBody>
      <dsp:txXfrm>
        <a:off x="6211532" y="1046350"/>
        <a:ext cx="2855946" cy="8491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F0CF7-2B1C-43BF-BD9A-60C8D2CC4A1F}">
      <dsp:nvSpPr>
        <dsp:cNvPr id="0" name=""/>
        <dsp:cNvSpPr/>
      </dsp:nvSpPr>
      <dsp:spPr>
        <a:xfrm rot="21300000">
          <a:off x="23362" y="1880690"/>
          <a:ext cx="10468875" cy="993181"/>
        </a:xfrm>
        <a:prstGeom prst="mathMinus">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5094B2-9A32-4B13-A3E7-622EF3F49BBA}">
      <dsp:nvSpPr>
        <dsp:cNvPr id="0" name=""/>
        <dsp:cNvSpPr/>
      </dsp:nvSpPr>
      <dsp:spPr>
        <a:xfrm>
          <a:off x="1261872" y="237728"/>
          <a:ext cx="3154680" cy="1901825"/>
        </a:xfrm>
        <a:prstGeom prst="downArrow">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5E80B0-9B79-473A-8DD9-D47400A2A0E3}">
      <dsp:nvSpPr>
        <dsp:cNvPr id="0" name=""/>
        <dsp:cNvSpPr/>
      </dsp:nvSpPr>
      <dsp:spPr>
        <a:xfrm>
          <a:off x="5573268" y="0"/>
          <a:ext cx="3364992" cy="1996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CA" sz="3500" kern="1200" dirty="0"/>
            <a:t>a network of organizations</a:t>
          </a:r>
        </a:p>
      </dsp:txBody>
      <dsp:txXfrm>
        <a:off x="5573268" y="0"/>
        <a:ext cx="3364992" cy="1996916"/>
      </dsp:txXfrm>
    </dsp:sp>
    <dsp:sp modelId="{7F376455-68D9-4D32-929C-1CFDE52965D3}">
      <dsp:nvSpPr>
        <dsp:cNvPr id="0" name=""/>
        <dsp:cNvSpPr/>
      </dsp:nvSpPr>
      <dsp:spPr>
        <a:xfrm>
          <a:off x="6099048" y="2615009"/>
          <a:ext cx="3154680" cy="1901825"/>
        </a:xfrm>
        <a:prstGeom prst="upArrow">
          <a:avLst/>
        </a:prstGeom>
        <a:solidFill>
          <a:schemeClr val="accent2">
            <a:hueOff val="-2479519"/>
            <a:satOff val="-38783"/>
            <a:lumOff val="86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99AF2-EC8A-4CD6-9ABE-4D8257C1AE69}">
      <dsp:nvSpPr>
        <dsp:cNvPr id="0" name=""/>
        <dsp:cNvSpPr/>
      </dsp:nvSpPr>
      <dsp:spPr>
        <a:xfrm>
          <a:off x="1577340" y="2757646"/>
          <a:ext cx="3364992" cy="1996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CA" sz="3500" kern="1200" dirty="0"/>
            <a:t>a network of people + </a:t>
          </a:r>
          <a:r>
            <a:rPr lang="en-CA" sz="3500" kern="1200"/>
            <a:t>organizations?</a:t>
          </a:r>
          <a:endParaRPr lang="en-CA" sz="3500" kern="1200" dirty="0"/>
        </a:p>
      </dsp:txBody>
      <dsp:txXfrm>
        <a:off x="1577340" y="2757646"/>
        <a:ext cx="3364992" cy="19969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295F6-2EB3-471A-B007-268E69B22DD8}">
      <dsp:nvSpPr>
        <dsp:cNvPr id="0" name=""/>
        <dsp:cNvSpPr/>
      </dsp:nvSpPr>
      <dsp:spPr>
        <a:xfrm>
          <a:off x="4254" y="1929"/>
          <a:ext cx="9086431" cy="901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dirty="0" err="1"/>
            <a:t>imagiNorthern</a:t>
          </a:r>
          <a:r>
            <a:rPr lang="en-CA" sz="2100" kern="1200" dirty="0"/>
            <a:t> Board of Directors</a:t>
          </a:r>
        </a:p>
        <a:p>
          <a:pPr marL="0" lvl="0" indent="0" algn="ctr" defTabSz="933450">
            <a:lnSpc>
              <a:spcPct val="90000"/>
            </a:lnSpc>
            <a:spcBef>
              <a:spcPct val="0"/>
            </a:spcBef>
            <a:spcAft>
              <a:spcPct val="35000"/>
            </a:spcAft>
            <a:buNone/>
          </a:pPr>
          <a:r>
            <a:rPr lang="en-CA" sz="2100" kern="1200" dirty="0"/>
            <a:t>Specific requirements, mix of skills and expertise</a:t>
          </a:r>
        </a:p>
      </dsp:txBody>
      <dsp:txXfrm>
        <a:off x="30672" y="28347"/>
        <a:ext cx="9033595" cy="849152"/>
      </dsp:txXfrm>
    </dsp:sp>
    <dsp:sp modelId="{DF579FF2-163D-4694-B408-84BF3E97277B}">
      <dsp:nvSpPr>
        <dsp:cNvPr id="0" name=""/>
        <dsp:cNvSpPr/>
      </dsp:nvSpPr>
      <dsp:spPr>
        <a:xfrm>
          <a:off x="4254" y="1019932"/>
          <a:ext cx="9086431" cy="90198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dirty="0"/>
            <a:t>Executive Director</a:t>
          </a:r>
        </a:p>
      </dsp:txBody>
      <dsp:txXfrm>
        <a:off x="30672" y="1046350"/>
        <a:ext cx="9033595" cy="849152"/>
      </dsp:txXfrm>
    </dsp:sp>
    <dsp:sp modelId="{B08B69A0-9B7C-4241-A0B7-DE113416F004}">
      <dsp:nvSpPr>
        <dsp:cNvPr id="0" name=""/>
        <dsp:cNvSpPr/>
      </dsp:nvSpPr>
      <dsp:spPr>
        <a:xfrm>
          <a:off x="4254" y="2037934"/>
          <a:ext cx="4449770" cy="90198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dirty="0"/>
            <a:t>Champion Coordinator</a:t>
          </a:r>
        </a:p>
      </dsp:txBody>
      <dsp:txXfrm>
        <a:off x="30672" y="2064352"/>
        <a:ext cx="4396934" cy="849152"/>
      </dsp:txXfrm>
    </dsp:sp>
    <dsp:sp modelId="{111BDF27-A312-4D20-93DC-94AFF060A5DB}">
      <dsp:nvSpPr>
        <dsp:cNvPr id="0" name=""/>
        <dsp:cNvSpPr/>
      </dsp:nvSpPr>
      <dsp:spPr>
        <a:xfrm>
          <a:off x="4254" y="3055937"/>
          <a:ext cx="4449770" cy="90198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dirty="0">
              <a:solidFill>
                <a:schemeClr val="bg1">
                  <a:lumMod val="10000"/>
                </a:schemeClr>
              </a:solidFill>
            </a:rPr>
            <a:t>Local Champions</a:t>
          </a:r>
          <a:endParaRPr lang="en-CA" sz="2100" kern="1200" dirty="0"/>
        </a:p>
      </dsp:txBody>
      <dsp:txXfrm>
        <a:off x="30672" y="3082355"/>
        <a:ext cx="4396934" cy="849152"/>
      </dsp:txXfrm>
    </dsp:sp>
    <dsp:sp modelId="{DDF237EA-75D7-4872-BED7-F56CADDDC933}">
      <dsp:nvSpPr>
        <dsp:cNvPr id="0" name=""/>
        <dsp:cNvSpPr/>
      </dsp:nvSpPr>
      <dsp:spPr>
        <a:xfrm>
          <a:off x="4640915" y="2037934"/>
          <a:ext cx="4449770" cy="901988"/>
        </a:xfrm>
        <a:prstGeom prst="roundRect">
          <a:avLst>
            <a:gd name="adj" fmla="val 1000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dirty="0"/>
            <a:t>Financial &amp;  Administrative manager </a:t>
          </a:r>
        </a:p>
        <a:p>
          <a:pPr marL="0" lvl="0" indent="0" algn="ctr" defTabSz="933450">
            <a:lnSpc>
              <a:spcPct val="90000"/>
            </a:lnSpc>
            <a:spcBef>
              <a:spcPct val="0"/>
            </a:spcBef>
            <a:spcAft>
              <a:spcPct val="35000"/>
            </a:spcAft>
            <a:buNone/>
          </a:pPr>
          <a:r>
            <a:rPr lang="en-CA" sz="2100" kern="1200" dirty="0"/>
            <a:t>(book keeper &amp; grant writer)</a:t>
          </a:r>
        </a:p>
      </dsp:txBody>
      <dsp:txXfrm>
        <a:off x="4667333" y="2064352"/>
        <a:ext cx="4396934" cy="8491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53451"/>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4023092" y="0"/>
            <a:ext cx="3077739" cy="453451"/>
          </a:xfrm>
          <a:prstGeom prst="rect">
            <a:avLst/>
          </a:prstGeom>
        </p:spPr>
        <p:txBody>
          <a:bodyPr vert="horz" lIns="91440" tIns="45720" rIns="91440" bIns="45720" rtlCol="0"/>
          <a:lstStyle>
            <a:lvl1pPr algn="r">
              <a:defRPr sz="1200"/>
            </a:lvl1pPr>
          </a:lstStyle>
          <a:p>
            <a:fld id="{78F5CA63-F695-485D-B73F-CFB4F5BF32B0}" type="datetimeFigureOut">
              <a:rPr lang="en-CA" smtClean="0"/>
              <a:t>2026-01-21</a:t>
            </a:fld>
            <a:endParaRPr lang="en-CA"/>
          </a:p>
        </p:txBody>
      </p:sp>
      <p:sp>
        <p:nvSpPr>
          <p:cNvPr id="4" name="Slide Image Placeholder 3"/>
          <p:cNvSpPr>
            <a:spLocks noGrp="1" noRot="1" noChangeAspect="1"/>
          </p:cNvSpPr>
          <p:nvPr>
            <p:ph type="sldImg" idx="2"/>
          </p:nvPr>
        </p:nvSpPr>
        <p:spPr>
          <a:xfrm>
            <a:off x="839788" y="1130300"/>
            <a:ext cx="5422900" cy="3049588"/>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710248" y="4349363"/>
            <a:ext cx="5681980" cy="355857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584188"/>
            <a:ext cx="3077739" cy="45345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4023092" y="8584188"/>
            <a:ext cx="3077739" cy="453450"/>
          </a:xfrm>
          <a:prstGeom prst="rect">
            <a:avLst/>
          </a:prstGeom>
        </p:spPr>
        <p:txBody>
          <a:bodyPr vert="horz" lIns="91440" tIns="45720" rIns="91440" bIns="45720" rtlCol="0" anchor="b"/>
          <a:lstStyle>
            <a:lvl1pPr algn="r">
              <a:defRPr sz="1200"/>
            </a:lvl1pPr>
          </a:lstStyle>
          <a:p>
            <a:fld id="{B9A89362-E983-4ADB-93CA-2B6A51F7438E}" type="slidenum">
              <a:rPr lang="en-CA" smtClean="0"/>
              <a:t>‹#›</a:t>
            </a:fld>
            <a:endParaRPr lang="en-CA"/>
          </a:p>
        </p:txBody>
      </p:sp>
    </p:spTree>
    <p:extLst>
      <p:ext uri="{BB962C8B-B14F-4D97-AF65-F5344CB8AC3E}">
        <p14:creationId xmlns:p14="http://schemas.microsoft.com/office/powerpoint/2010/main" val="3448928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 am</a:t>
            </a:r>
          </a:p>
        </p:txBody>
      </p:sp>
      <p:sp>
        <p:nvSpPr>
          <p:cNvPr id="4" name="Slide Number Placeholder 3"/>
          <p:cNvSpPr>
            <a:spLocks noGrp="1"/>
          </p:cNvSpPr>
          <p:nvPr>
            <p:ph type="sldNum" sz="quarter" idx="5"/>
          </p:nvPr>
        </p:nvSpPr>
        <p:spPr/>
        <p:txBody>
          <a:bodyPr/>
          <a:lstStyle/>
          <a:p>
            <a:fld id="{B9A89362-E983-4ADB-93CA-2B6A51F7438E}" type="slidenum">
              <a:rPr lang="en-CA" smtClean="0"/>
              <a:t>1</a:t>
            </a:fld>
            <a:endParaRPr lang="en-CA"/>
          </a:p>
        </p:txBody>
      </p:sp>
    </p:spTree>
    <p:extLst>
      <p:ext uri="{BB962C8B-B14F-4D97-AF65-F5344CB8AC3E}">
        <p14:creationId xmlns:p14="http://schemas.microsoft.com/office/powerpoint/2010/main" val="901592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10:22</a:t>
            </a:r>
          </a:p>
        </p:txBody>
      </p:sp>
      <p:sp>
        <p:nvSpPr>
          <p:cNvPr id="4" name="Slide Number Placeholder 3"/>
          <p:cNvSpPr>
            <a:spLocks noGrp="1"/>
          </p:cNvSpPr>
          <p:nvPr>
            <p:ph type="sldNum" sz="quarter" idx="5"/>
          </p:nvPr>
        </p:nvSpPr>
        <p:spPr/>
        <p:txBody>
          <a:bodyPr/>
          <a:lstStyle/>
          <a:p>
            <a:fld id="{B9A89362-E983-4ADB-93CA-2B6A51F7438E}" type="slidenum">
              <a:rPr lang="en-CA" smtClean="0"/>
              <a:t>10</a:t>
            </a:fld>
            <a:endParaRPr lang="en-CA"/>
          </a:p>
        </p:txBody>
      </p:sp>
    </p:spTree>
    <p:extLst>
      <p:ext uri="{BB962C8B-B14F-4D97-AF65-F5344CB8AC3E}">
        <p14:creationId xmlns:p14="http://schemas.microsoft.com/office/powerpoint/2010/main" val="2778706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10:22 to 10:30</a:t>
            </a:r>
          </a:p>
        </p:txBody>
      </p:sp>
      <p:sp>
        <p:nvSpPr>
          <p:cNvPr id="4" name="Slide Number Placeholder 3"/>
          <p:cNvSpPr>
            <a:spLocks noGrp="1"/>
          </p:cNvSpPr>
          <p:nvPr>
            <p:ph type="sldNum" sz="quarter" idx="5"/>
          </p:nvPr>
        </p:nvSpPr>
        <p:spPr/>
        <p:txBody>
          <a:bodyPr/>
          <a:lstStyle/>
          <a:p>
            <a:fld id="{B9A89362-E983-4ADB-93CA-2B6A51F7438E}" type="slidenum">
              <a:rPr lang="en-CA" smtClean="0"/>
              <a:t>11</a:t>
            </a:fld>
            <a:endParaRPr lang="en-CA"/>
          </a:p>
        </p:txBody>
      </p:sp>
    </p:spTree>
    <p:extLst>
      <p:ext uri="{BB962C8B-B14F-4D97-AF65-F5344CB8AC3E}">
        <p14:creationId xmlns:p14="http://schemas.microsoft.com/office/powerpoint/2010/main" val="3101593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10:31</a:t>
            </a:r>
          </a:p>
        </p:txBody>
      </p:sp>
      <p:sp>
        <p:nvSpPr>
          <p:cNvPr id="4" name="Slide Number Placeholder 3"/>
          <p:cNvSpPr>
            <a:spLocks noGrp="1"/>
          </p:cNvSpPr>
          <p:nvPr>
            <p:ph type="sldNum" sz="quarter" idx="5"/>
          </p:nvPr>
        </p:nvSpPr>
        <p:spPr/>
        <p:txBody>
          <a:bodyPr/>
          <a:lstStyle/>
          <a:p>
            <a:fld id="{B9A89362-E983-4ADB-93CA-2B6A51F7438E}" type="slidenum">
              <a:rPr lang="en-CA" smtClean="0"/>
              <a:t>12</a:t>
            </a:fld>
            <a:endParaRPr lang="en-CA"/>
          </a:p>
        </p:txBody>
      </p:sp>
    </p:spTree>
    <p:extLst>
      <p:ext uri="{BB962C8B-B14F-4D97-AF65-F5344CB8AC3E}">
        <p14:creationId xmlns:p14="http://schemas.microsoft.com/office/powerpoint/2010/main" val="3799903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10:32</a:t>
            </a:r>
          </a:p>
        </p:txBody>
      </p:sp>
      <p:sp>
        <p:nvSpPr>
          <p:cNvPr id="4" name="Slide Number Placeholder 3"/>
          <p:cNvSpPr>
            <a:spLocks noGrp="1"/>
          </p:cNvSpPr>
          <p:nvPr>
            <p:ph type="sldNum" sz="quarter" idx="5"/>
          </p:nvPr>
        </p:nvSpPr>
        <p:spPr/>
        <p:txBody>
          <a:bodyPr/>
          <a:lstStyle/>
          <a:p>
            <a:fld id="{B9A89362-E983-4ADB-93CA-2B6A51F7438E}" type="slidenum">
              <a:rPr lang="en-CA" smtClean="0"/>
              <a:t>13</a:t>
            </a:fld>
            <a:endParaRPr lang="en-CA"/>
          </a:p>
        </p:txBody>
      </p:sp>
    </p:spTree>
    <p:extLst>
      <p:ext uri="{BB962C8B-B14F-4D97-AF65-F5344CB8AC3E}">
        <p14:creationId xmlns:p14="http://schemas.microsoft.com/office/powerpoint/2010/main" val="629576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10:32</a:t>
            </a:r>
          </a:p>
        </p:txBody>
      </p:sp>
      <p:sp>
        <p:nvSpPr>
          <p:cNvPr id="4" name="Slide Number Placeholder 3"/>
          <p:cNvSpPr>
            <a:spLocks noGrp="1"/>
          </p:cNvSpPr>
          <p:nvPr>
            <p:ph type="sldNum" sz="quarter" idx="5"/>
          </p:nvPr>
        </p:nvSpPr>
        <p:spPr/>
        <p:txBody>
          <a:bodyPr/>
          <a:lstStyle/>
          <a:p>
            <a:fld id="{B9A89362-E983-4ADB-93CA-2B6A51F7438E}" type="slidenum">
              <a:rPr lang="en-CA" smtClean="0"/>
              <a:t>14</a:t>
            </a:fld>
            <a:endParaRPr lang="en-CA"/>
          </a:p>
        </p:txBody>
      </p:sp>
    </p:spTree>
    <p:extLst>
      <p:ext uri="{BB962C8B-B14F-4D97-AF65-F5344CB8AC3E}">
        <p14:creationId xmlns:p14="http://schemas.microsoft.com/office/powerpoint/2010/main" val="2349568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10:35</a:t>
            </a:r>
          </a:p>
        </p:txBody>
      </p:sp>
      <p:sp>
        <p:nvSpPr>
          <p:cNvPr id="4" name="Slide Number Placeholder 3"/>
          <p:cNvSpPr>
            <a:spLocks noGrp="1"/>
          </p:cNvSpPr>
          <p:nvPr>
            <p:ph type="sldNum" sz="quarter" idx="5"/>
          </p:nvPr>
        </p:nvSpPr>
        <p:spPr/>
        <p:txBody>
          <a:bodyPr/>
          <a:lstStyle/>
          <a:p>
            <a:fld id="{B9A89362-E983-4ADB-93CA-2B6A51F7438E}" type="slidenum">
              <a:rPr lang="en-CA" smtClean="0"/>
              <a:t>15</a:t>
            </a:fld>
            <a:endParaRPr lang="en-CA"/>
          </a:p>
        </p:txBody>
      </p:sp>
    </p:spTree>
    <p:extLst>
      <p:ext uri="{BB962C8B-B14F-4D97-AF65-F5344CB8AC3E}">
        <p14:creationId xmlns:p14="http://schemas.microsoft.com/office/powerpoint/2010/main" val="16336054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10:37</a:t>
            </a:r>
          </a:p>
        </p:txBody>
      </p:sp>
      <p:sp>
        <p:nvSpPr>
          <p:cNvPr id="4" name="Slide Number Placeholder 3"/>
          <p:cNvSpPr>
            <a:spLocks noGrp="1"/>
          </p:cNvSpPr>
          <p:nvPr>
            <p:ph type="sldNum" sz="quarter" idx="5"/>
          </p:nvPr>
        </p:nvSpPr>
        <p:spPr/>
        <p:txBody>
          <a:bodyPr/>
          <a:lstStyle/>
          <a:p>
            <a:fld id="{B9A89362-E983-4ADB-93CA-2B6A51F7438E}" type="slidenum">
              <a:rPr lang="en-CA" smtClean="0"/>
              <a:t>16</a:t>
            </a:fld>
            <a:endParaRPr lang="en-CA"/>
          </a:p>
        </p:txBody>
      </p:sp>
    </p:spTree>
    <p:extLst>
      <p:ext uri="{BB962C8B-B14F-4D97-AF65-F5344CB8AC3E}">
        <p14:creationId xmlns:p14="http://schemas.microsoft.com/office/powerpoint/2010/main" val="2266410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10:38</a:t>
            </a:r>
          </a:p>
        </p:txBody>
      </p:sp>
      <p:sp>
        <p:nvSpPr>
          <p:cNvPr id="4" name="Slide Number Placeholder 3"/>
          <p:cNvSpPr>
            <a:spLocks noGrp="1"/>
          </p:cNvSpPr>
          <p:nvPr>
            <p:ph type="sldNum" sz="quarter" idx="5"/>
          </p:nvPr>
        </p:nvSpPr>
        <p:spPr/>
        <p:txBody>
          <a:bodyPr/>
          <a:lstStyle/>
          <a:p>
            <a:fld id="{B9A89362-E983-4ADB-93CA-2B6A51F7438E}" type="slidenum">
              <a:rPr lang="en-CA" smtClean="0"/>
              <a:t>17</a:t>
            </a:fld>
            <a:endParaRPr lang="en-CA"/>
          </a:p>
        </p:txBody>
      </p:sp>
    </p:spTree>
    <p:extLst>
      <p:ext uri="{BB962C8B-B14F-4D97-AF65-F5344CB8AC3E}">
        <p14:creationId xmlns:p14="http://schemas.microsoft.com/office/powerpoint/2010/main" val="317533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10:39</a:t>
            </a:r>
          </a:p>
        </p:txBody>
      </p:sp>
      <p:sp>
        <p:nvSpPr>
          <p:cNvPr id="4" name="Slide Number Placeholder 3"/>
          <p:cNvSpPr>
            <a:spLocks noGrp="1"/>
          </p:cNvSpPr>
          <p:nvPr>
            <p:ph type="sldNum" sz="quarter" idx="5"/>
          </p:nvPr>
        </p:nvSpPr>
        <p:spPr/>
        <p:txBody>
          <a:bodyPr/>
          <a:lstStyle/>
          <a:p>
            <a:fld id="{B9A89362-E983-4ADB-93CA-2B6A51F7438E}" type="slidenum">
              <a:rPr lang="en-CA" smtClean="0"/>
              <a:t>18</a:t>
            </a:fld>
            <a:endParaRPr lang="en-CA"/>
          </a:p>
        </p:txBody>
      </p:sp>
    </p:spTree>
    <p:extLst>
      <p:ext uri="{BB962C8B-B14F-4D97-AF65-F5344CB8AC3E}">
        <p14:creationId xmlns:p14="http://schemas.microsoft.com/office/powerpoint/2010/main" val="1766827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10:40</a:t>
            </a:r>
          </a:p>
        </p:txBody>
      </p:sp>
      <p:sp>
        <p:nvSpPr>
          <p:cNvPr id="4" name="Slide Number Placeholder 3"/>
          <p:cNvSpPr>
            <a:spLocks noGrp="1"/>
          </p:cNvSpPr>
          <p:nvPr>
            <p:ph type="sldNum" sz="quarter" idx="5"/>
          </p:nvPr>
        </p:nvSpPr>
        <p:spPr/>
        <p:txBody>
          <a:bodyPr/>
          <a:lstStyle/>
          <a:p>
            <a:fld id="{B9A89362-E983-4ADB-93CA-2B6A51F7438E}" type="slidenum">
              <a:rPr lang="en-CA" smtClean="0"/>
              <a:t>19</a:t>
            </a:fld>
            <a:endParaRPr lang="en-CA"/>
          </a:p>
        </p:txBody>
      </p:sp>
    </p:spTree>
    <p:extLst>
      <p:ext uri="{BB962C8B-B14F-4D97-AF65-F5344CB8AC3E}">
        <p14:creationId xmlns:p14="http://schemas.microsoft.com/office/powerpoint/2010/main" val="354410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 am to 10:08 am – and dive in to content</a:t>
            </a:r>
          </a:p>
        </p:txBody>
      </p:sp>
      <p:sp>
        <p:nvSpPr>
          <p:cNvPr id="4" name="Slide Number Placeholder 3"/>
          <p:cNvSpPr>
            <a:spLocks noGrp="1"/>
          </p:cNvSpPr>
          <p:nvPr>
            <p:ph type="sldNum" sz="quarter" idx="5"/>
          </p:nvPr>
        </p:nvSpPr>
        <p:spPr/>
        <p:txBody>
          <a:bodyPr/>
          <a:lstStyle/>
          <a:p>
            <a:fld id="{B9A89362-E983-4ADB-93CA-2B6A51F7438E}" type="slidenum">
              <a:rPr lang="en-CA" smtClean="0"/>
              <a:t>2</a:t>
            </a:fld>
            <a:endParaRPr lang="en-CA"/>
          </a:p>
        </p:txBody>
      </p:sp>
    </p:spTree>
    <p:extLst>
      <p:ext uri="{BB962C8B-B14F-4D97-AF65-F5344CB8AC3E}">
        <p14:creationId xmlns:p14="http://schemas.microsoft.com/office/powerpoint/2010/main" val="3387666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10:42</a:t>
            </a:r>
          </a:p>
        </p:txBody>
      </p:sp>
      <p:sp>
        <p:nvSpPr>
          <p:cNvPr id="4" name="Slide Number Placeholder 3"/>
          <p:cNvSpPr>
            <a:spLocks noGrp="1"/>
          </p:cNvSpPr>
          <p:nvPr>
            <p:ph type="sldNum" sz="quarter" idx="5"/>
          </p:nvPr>
        </p:nvSpPr>
        <p:spPr/>
        <p:txBody>
          <a:bodyPr/>
          <a:lstStyle/>
          <a:p>
            <a:fld id="{B9A89362-E983-4ADB-93CA-2B6A51F7438E}" type="slidenum">
              <a:rPr lang="en-CA" smtClean="0"/>
              <a:t>20</a:t>
            </a:fld>
            <a:endParaRPr lang="en-CA"/>
          </a:p>
        </p:txBody>
      </p:sp>
    </p:spTree>
    <p:extLst>
      <p:ext uri="{BB962C8B-B14F-4D97-AF65-F5344CB8AC3E}">
        <p14:creationId xmlns:p14="http://schemas.microsoft.com/office/powerpoint/2010/main" val="39084950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10:45</a:t>
            </a:r>
          </a:p>
        </p:txBody>
      </p:sp>
      <p:sp>
        <p:nvSpPr>
          <p:cNvPr id="4" name="Slide Number Placeholder 3"/>
          <p:cNvSpPr>
            <a:spLocks noGrp="1"/>
          </p:cNvSpPr>
          <p:nvPr>
            <p:ph type="sldNum" sz="quarter" idx="5"/>
          </p:nvPr>
        </p:nvSpPr>
        <p:spPr/>
        <p:txBody>
          <a:bodyPr/>
          <a:lstStyle/>
          <a:p>
            <a:fld id="{B9A89362-E983-4ADB-93CA-2B6A51F7438E}" type="slidenum">
              <a:rPr lang="en-CA" smtClean="0"/>
              <a:t>21</a:t>
            </a:fld>
            <a:endParaRPr lang="en-CA"/>
          </a:p>
        </p:txBody>
      </p:sp>
    </p:spTree>
    <p:extLst>
      <p:ext uri="{BB962C8B-B14F-4D97-AF65-F5344CB8AC3E}">
        <p14:creationId xmlns:p14="http://schemas.microsoft.com/office/powerpoint/2010/main" val="3103062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10:48</a:t>
            </a:r>
          </a:p>
        </p:txBody>
      </p:sp>
      <p:sp>
        <p:nvSpPr>
          <p:cNvPr id="4" name="Slide Number Placeholder 3"/>
          <p:cNvSpPr>
            <a:spLocks noGrp="1"/>
          </p:cNvSpPr>
          <p:nvPr>
            <p:ph type="sldNum" sz="quarter" idx="5"/>
          </p:nvPr>
        </p:nvSpPr>
        <p:spPr/>
        <p:txBody>
          <a:bodyPr/>
          <a:lstStyle/>
          <a:p>
            <a:fld id="{B9A89362-E983-4ADB-93CA-2B6A51F7438E}" type="slidenum">
              <a:rPr lang="en-CA" smtClean="0"/>
              <a:t>22</a:t>
            </a:fld>
            <a:endParaRPr lang="en-CA"/>
          </a:p>
        </p:txBody>
      </p:sp>
    </p:spTree>
    <p:extLst>
      <p:ext uri="{BB962C8B-B14F-4D97-AF65-F5344CB8AC3E}">
        <p14:creationId xmlns:p14="http://schemas.microsoft.com/office/powerpoint/2010/main" val="9949134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10:50</a:t>
            </a:r>
          </a:p>
        </p:txBody>
      </p:sp>
      <p:sp>
        <p:nvSpPr>
          <p:cNvPr id="4" name="Slide Number Placeholder 3"/>
          <p:cNvSpPr>
            <a:spLocks noGrp="1"/>
          </p:cNvSpPr>
          <p:nvPr>
            <p:ph type="sldNum" sz="quarter" idx="5"/>
          </p:nvPr>
        </p:nvSpPr>
        <p:spPr/>
        <p:txBody>
          <a:bodyPr/>
          <a:lstStyle/>
          <a:p>
            <a:fld id="{B9A89362-E983-4ADB-93CA-2B6A51F7438E}" type="slidenum">
              <a:rPr lang="en-CA" smtClean="0"/>
              <a:t>23</a:t>
            </a:fld>
            <a:endParaRPr lang="en-CA"/>
          </a:p>
        </p:txBody>
      </p:sp>
    </p:spTree>
    <p:extLst>
      <p:ext uri="{BB962C8B-B14F-4D97-AF65-F5344CB8AC3E}">
        <p14:creationId xmlns:p14="http://schemas.microsoft.com/office/powerpoint/2010/main" val="2513497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10:52</a:t>
            </a:r>
          </a:p>
        </p:txBody>
      </p:sp>
      <p:sp>
        <p:nvSpPr>
          <p:cNvPr id="4" name="Slide Number Placeholder 3"/>
          <p:cNvSpPr>
            <a:spLocks noGrp="1"/>
          </p:cNvSpPr>
          <p:nvPr>
            <p:ph type="sldNum" sz="quarter" idx="5"/>
          </p:nvPr>
        </p:nvSpPr>
        <p:spPr/>
        <p:txBody>
          <a:bodyPr/>
          <a:lstStyle/>
          <a:p>
            <a:fld id="{B9A89362-E983-4ADB-93CA-2B6A51F7438E}" type="slidenum">
              <a:rPr lang="en-CA" smtClean="0"/>
              <a:t>24</a:t>
            </a:fld>
            <a:endParaRPr lang="en-CA"/>
          </a:p>
        </p:txBody>
      </p:sp>
    </p:spTree>
    <p:extLst>
      <p:ext uri="{BB962C8B-B14F-4D97-AF65-F5344CB8AC3E}">
        <p14:creationId xmlns:p14="http://schemas.microsoft.com/office/powerpoint/2010/main" val="11361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10:58</a:t>
            </a:r>
          </a:p>
        </p:txBody>
      </p:sp>
      <p:sp>
        <p:nvSpPr>
          <p:cNvPr id="4" name="Slide Number Placeholder 3"/>
          <p:cNvSpPr>
            <a:spLocks noGrp="1"/>
          </p:cNvSpPr>
          <p:nvPr>
            <p:ph type="sldNum" sz="quarter" idx="5"/>
          </p:nvPr>
        </p:nvSpPr>
        <p:spPr/>
        <p:txBody>
          <a:bodyPr/>
          <a:lstStyle/>
          <a:p>
            <a:fld id="{B9A89362-E983-4ADB-93CA-2B6A51F7438E}" type="slidenum">
              <a:rPr lang="en-CA" smtClean="0"/>
              <a:t>25</a:t>
            </a:fld>
            <a:endParaRPr lang="en-CA"/>
          </a:p>
        </p:txBody>
      </p:sp>
    </p:spTree>
    <p:extLst>
      <p:ext uri="{BB962C8B-B14F-4D97-AF65-F5344CB8AC3E}">
        <p14:creationId xmlns:p14="http://schemas.microsoft.com/office/powerpoint/2010/main" val="146062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a:t>
            </a:r>
          </a:p>
        </p:txBody>
      </p:sp>
      <p:sp>
        <p:nvSpPr>
          <p:cNvPr id="4" name="Slide Number Placeholder 3"/>
          <p:cNvSpPr>
            <a:spLocks noGrp="1"/>
          </p:cNvSpPr>
          <p:nvPr>
            <p:ph type="sldNum" sz="quarter" idx="5"/>
          </p:nvPr>
        </p:nvSpPr>
        <p:spPr/>
        <p:txBody>
          <a:bodyPr/>
          <a:lstStyle/>
          <a:p>
            <a:fld id="{B9A89362-E983-4ADB-93CA-2B6A51F7438E}" type="slidenum">
              <a:rPr lang="en-CA" smtClean="0"/>
              <a:t>26</a:t>
            </a:fld>
            <a:endParaRPr lang="en-CA"/>
          </a:p>
        </p:txBody>
      </p:sp>
    </p:spTree>
    <p:extLst>
      <p:ext uri="{BB962C8B-B14F-4D97-AF65-F5344CB8AC3E}">
        <p14:creationId xmlns:p14="http://schemas.microsoft.com/office/powerpoint/2010/main" val="8453672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11:02</a:t>
            </a:r>
          </a:p>
        </p:txBody>
      </p:sp>
      <p:sp>
        <p:nvSpPr>
          <p:cNvPr id="4" name="Slide Number Placeholder 3"/>
          <p:cNvSpPr>
            <a:spLocks noGrp="1"/>
          </p:cNvSpPr>
          <p:nvPr>
            <p:ph type="sldNum" sz="quarter" idx="5"/>
          </p:nvPr>
        </p:nvSpPr>
        <p:spPr/>
        <p:txBody>
          <a:bodyPr/>
          <a:lstStyle/>
          <a:p>
            <a:fld id="{B9A89362-E983-4ADB-93CA-2B6A51F7438E}" type="slidenum">
              <a:rPr lang="en-CA" smtClean="0"/>
              <a:t>27</a:t>
            </a:fld>
            <a:endParaRPr lang="en-CA"/>
          </a:p>
        </p:txBody>
      </p:sp>
    </p:spTree>
    <p:extLst>
      <p:ext uri="{BB962C8B-B14F-4D97-AF65-F5344CB8AC3E}">
        <p14:creationId xmlns:p14="http://schemas.microsoft.com/office/powerpoint/2010/main" val="25887209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11:04</a:t>
            </a:r>
          </a:p>
        </p:txBody>
      </p:sp>
      <p:sp>
        <p:nvSpPr>
          <p:cNvPr id="4" name="Slide Number Placeholder 3"/>
          <p:cNvSpPr>
            <a:spLocks noGrp="1"/>
          </p:cNvSpPr>
          <p:nvPr>
            <p:ph type="sldNum" sz="quarter" idx="5"/>
          </p:nvPr>
        </p:nvSpPr>
        <p:spPr/>
        <p:txBody>
          <a:bodyPr/>
          <a:lstStyle/>
          <a:p>
            <a:fld id="{B9A89362-E983-4ADB-93CA-2B6A51F7438E}" type="slidenum">
              <a:rPr lang="en-CA" smtClean="0"/>
              <a:t>28</a:t>
            </a:fld>
            <a:endParaRPr lang="en-CA"/>
          </a:p>
        </p:txBody>
      </p:sp>
    </p:spTree>
    <p:extLst>
      <p:ext uri="{BB962C8B-B14F-4D97-AF65-F5344CB8AC3E}">
        <p14:creationId xmlns:p14="http://schemas.microsoft.com/office/powerpoint/2010/main" val="189809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11:08 to 11:35</a:t>
            </a:r>
          </a:p>
        </p:txBody>
      </p:sp>
      <p:sp>
        <p:nvSpPr>
          <p:cNvPr id="4" name="Slide Number Placeholder 3"/>
          <p:cNvSpPr>
            <a:spLocks noGrp="1"/>
          </p:cNvSpPr>
          <p:nvPr>
            <p:ph type="sldNum" sz="quarter" idx="5"/>
          </p:nvPr>
        </p:nvSpPr>
        <p:spPr/>
        <p:txBody>
          <a:bodyPr/>
          <a:lstStyle/>
          <a:p>
            <a:fld id="{B9A89362-E983-4ADB-93CA-2B6A51F7438E}" type="slidenum">
              <a:rPr lang="en-CA" smtClean="0"/>
              <a:t>29</a:t>
            </a:fld>
            <a:endParaRPr lang="en-CA"/>
          </a:p>
        </p:txBody>
      </p:sp>
    </p:spTree>
    <p:extLst>
      <p:ext uri="{BB962C8B-B14F-4D97-AF65-F5344CB8AC3E}">
        <p14:creationId xmlns:p14="http://schemas.microsoft.com/office/powerpoint/2010/main" val="423660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10:10</a:t>
            </a:r>
          </a:p>
        </p:txBody>
      </p:sp>
      <p:sp>
        <p:nvSpPr>
          <p:cNvPr id="4" name="Slide Number Placeholder 3"/>
          <p:cNvSpPr>
            <a:spLocks noGrp="1"/>
          </p:cNvSpPr>
          <p:nvPr>
            <p:ph type="sldNum" sz="quarter" idx="5"/>
          </p:nvPr>
        </p:nvSpPr>
        <p:spPr/>
        <p:txBody>
          <a:bodyPr/>
          <a:lstStyle/>
          <a:p>
            <a:fld id="{B9A89362-E983-4ADB-93CA-2B6A51F7438E}" type="slidenum">
              <a:rPr lang="en-CA" smtClean="0"/>
              <a:t>3</a:t>
            </a:fld>
            <a:endParaRPr lang="en-CA"/>
          </a:p>
        </p:txBody>
      </p:sp>
    </p:spTree>
    <p:extLst>
      <p:ext uri="{BB962C8B-B14F-4D97-AF65-F5344CB8AC3E}">
        <p14:creationId xmlns:p14="http://schemas.microsoft.com/office/powerpoint/2010/main" val="38607240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11:35 to 11:55 I might set up some polls to aid </a:t>
            </a:r>
            <a:r>
              <a:rPr lang="en-CA"/>
              <a:t>reporting back </a:t>
            </a:r>
            <a:r>
              <a:rPr lang="en-CA" dirty="0"/>
              <a:t>re; who should be members, etc.</a:t>
            </a:r>
          </a:p>
          <a:p>
            <a:r>
              <a:rPr lang="en-CA" dirty="0"/>
              <a:t>Close by 12</a:t>
            </a:r>
          </a:p>
        </p:txBody>
      </p:sp>
      <p:sp>
        <p:nvSpPr>
          <p:cNvPr id="4" name="Slide Number Placeholder 3"/>
          <p:cNvSpPr>
            <a:spLocks noGrp="1"/>
          </p:cNvSpPr>
          <p:nvPr>
            <p:ph type="sldNum" sz="quarter" idx="5"/>
          </p:nvPr>
        </p:nvSpPr>
        <p:spPr/>
        <p:txBody>
          <a:bodyPr/>
          <a:lstStyle/>
          <a:p>
            <a:fld id="{B9A89362-E983-4ADB-93CA-2B6A51F7438E}" type="slidenum">
              <a:rPr lang="en-CA" smtClean="0"/>
              <a:t>30</a:t>
            </a:fld>
            <a:endParaRPr lang="en-CA"/>
          </a:p>
        </p:txBody>
      </p:sp>
    </p:spTree>
    <p:extLst>
      <p:ext uri="{BB962C8B-B14F-4D97-AF65-F5344CB8AC3E}">
        <p14:creationId xmlns:p14="http://schemas.microsoft.com/office/powerpoint/2010/main" val="678905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10:11</a:t>
            </a:r>
          </a:p>
        </p:txBody>
      </p:sp>
      <p:sp>
        <p:nvSpPr>
          <p:cNvPr id="4" name="Slide Number Placeholder 3"/>
          <p:cNvSpPr>
            <a:spLocks noGrp="1"/>
          </p:cNvSpPr>
          <p:nvPr>
            <p:ph type="sldNum" sz="quarter" idx="5"/>
          </p:nvPr>
        </p:nvSpPr>
        <p:spPr/>
        <p:txBody>
          <a:bodyPr/>
          <a:lstStyle/>
          <a:p>
            <a:fld id="{B9A89362-E983-4ADB-93CA-2B6A51F7438E}" type="slidenum">
              <a:rPr lang="en-CA" smtClean="0"/>
              <a:t>4</a:t>
            </a:fld>
            <a:endParaRPr lang="en-CA"/>
          </a:p>
        </p:txBody>
      </p:sp>
    </p:spTree>
    <p:extLst>
      <p:ext uri="{BB962C8B-B14F-4D97-AF65-F5344CB8AC3E}">
        <p14:creationId xmlns:p14="http://schemas.microsoft.com/office/powerpoint/2010/main" val="622091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10:13</a:t>
            </a:r>
          </a:p>
        </p:txBody>
      </p:sp>
      <p:sp>
        <p:nvSpPr>
          <p:cNvPr id="4" name="Slide Number Placeholder 3"/>
          <p:cNvSpPr>
            <a:spLocks noGrp="1"/>
          </p:cNvSpPr>
          <p:nvPr>
            <p:ph type="sldNum" sz="quarter" idx="5"/>
          </p:nvPr>
        </p:nvSpPr>
        <p:spPr/>
        <p:txBody>
          <a:bodyPr/>
          <a:lstStyle/>
          <a:p>
            <a:fld id="{B9A89362-E983-4ADB-93CA-2B6A51F7438E}" type="slidenum">
              <a:rPr lang="en-CA" smtClean="0"/>
              <a:t>5</a:t>
            </a:fld>
            <a:endParaRPr lang="en-CA"/>
          </a:p>
        </p:txBody>
      </p:sp>
    </p:spTree>
    <p:extLst>
      <p:ext uri="{BB962C8B-B14F-4D97-AF65-F5344CB8AC3E}">
        <p14:creationId xmlns:p14="http://schemas.microsoft.com/office/powerpoint/2010/main" val="639591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10:15</a:t>
            </a:r>
          </a:p>
        </p:txBody>
      </p:sp>
      <p:sp>
        <p:nvSpPr>
          <p:cNvPr id="4" name="Slide Number Placeholder 3"/>
          <p:cNvSpPr>
            <a:spLocks noGrp="1"/>
          </p:cNvSpPr>
          <p:nvPr>
            <p:ph type="sldNum" sz="quarter" idx="5"/>
          </p:nvPr>
        </p:nvSpPr>
        <p:spPr/>
        <p:txBody>
          <a:bodyPr/>
          <a:lstStyle/>
          <a:p>
            <a:fld id="{B9A89362-E983-4ADB-93CA-2B6A51F7438E}" type="slidenum">
              <a:rPr lang="en-CA" smtClean="0"/>
              <a:t>6</a:t>
            </a:fld>
            <a:endParaRPr lang="en-CA"/>
          </a:p>
        </p:txBody>
      </p:sp>
    </p:spTree>
    <p:extLst>
      <p:ext uri="{BB962C8B-B14F-4D97-AF65-F5344CB8AC3E}">
        <p14:creationId xmlns:p14="http://schemas.microsoft.com/office/powerpoint/2010/main" val="3047877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10:17</a:t>
            </a:r>
          </a:p>
        </p:txBody>
      </p:sp>
      <p:sp>
        <p:nvSpPr>
          <p:cNvPr id="4" name="Slide Number Placeholder 3"/>
          <p:cNvSpPr>
            <a:spLocks noGrp="1"/>
          </p:cNvSpPr>
          <p:nvPr>
            <p:ph type="sldNum" sz="quarter" idx="5"/>
          </p:nvPr>
        </p:nvSpPr>
        <p:spPr/>
        <p:txBody>
          <a:bodyPr/>
          <a:lstStyle/>
          <a:p>
            <a:fld id="{B9A89362-E983-4ADB-93CA-2B6A51F7438E}" type="slidenum">
              <a:rPr lang="en-CA" smtClean="0"/>
              <a:t>7</a:t>
            </a:fld>
            <a:endParaRPr lang="en-CA"/>
          </a:p>
        </p:txBody>
      </p:sp>
    </p:spTree>
    <p:extLst>
      <p:ext uri="{BB962C8B-B14F-4D97-AF65-F5344CB8AC3E}">
        <p14:creationId xmlns:p14="http://schemas.microsoft.com/office/powerpoint/2010/main" val="527721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10:18</a:t>
            </a:r>
          </a:p>
        </p:txBody>
      </p:sp>
      <p:sp>
        <p:nvSpPr>
          <p:cNvPr id="4" name="Slide Number Placeholder 3"/>
          <p:cNvSpPr>
            <a:spLocks noGrp="1"/>
          </p:cNvSpPr>
          <p:nvPr>
            <p:ph type="sldNum" sz="quarter" idx="5"/>
          </p:nvPr>
        </p:nvSpPr>
        <p:spPr/>
        <p:txBody>
          <a:bodyPr/>
          <a:lstStyle/>
          <a:p>
            <a:fld id="{B9A89362-E983-4ADB-93CA-2B6A51F7438E}" type="slidenum">
              <a:rPr lang="en-CA" smtClean="0"/>
              <a:t>8</a:t>
            </a:fld>
            <a:endParaRPr lang="en-CA"/>
          </a:p>
        </p:txBody>
      </p:sp>
    </p:spTree>
    <p:extLst>
      <p:ext uri="{BB962C8B-B14F-4D97-AF65-F5344CB8AC3E}">
        <p14:creationId xmlns:p14="http://schemas.microsoft.com/office/powerpoint/2010/main" val="1125925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10:20</a:t>
            </a:r>
          </a:p>
        </p:txBody>
      </p:sp>
      <p:sp>
        <p:nvSpPr>
          <p:cNvPr id="4" name="Slide Number Placeholder 3"/>
          <p:cNvSpPr>
            <a:spLocks noGrp="1"/>
          </p:cNvSpPr>
          <p:nvPr>
            <p:ph type="sldNum" sz="quarter" idx="5"/>
          </p:nvPr>
        </p:nvSpPr>
        <p:spPr/>
        <p:txBody>
          <a:bodyPr/>
          <a:lstStyle/>
          <a:p>
            <a:fld id="{B9A89362-E983-4ADB-93CA-2B6A51F7438E}" type="slidenum">
              <a:rPr lang="en-CA" smtClean="0"/>
              <a:t>9</a:t>
            </a:fld>
            <a:endParaRPr lang="en-CA"/>
          </a:p>
        </p:txBody>
      </p:sp>
    </p:spTree>
    <p:extLst>
      <p:ext uri="{BB962C8B-B14F-4D97-AF65-F5344CB8AC3E}">
        <p14:creationId xmlns:p14="http://schemas.microsoft.com/office/powerpoint/2010/main" val="3772228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normAutofit/>
          </a:bodyPr>
          <a:lstStyle>
            <a:lvl1pPr algn="ctr">
              <a:defRPr sz="4800" b="1">
                <a:solidFill>
                  <a:schemeClr val="tx1"/>
                </a:solidFill>
                <a:latin typeface="Trebuchet MS" panose="020B0603020202020204" pitchFamily="34" charset="0"/>
              </a:defRPr>
            </a:lvl1pPr>
          </a:lstStyle>
          <a:p>
            <a:r>
              <a:rPr lang="en-US" dirty="0"/>
              <a:t>Click to edit Master title style</a:t>
            </a:r>
          </a:p>
        </p:txBody>
      </p:sp>
      <p:sp>
        <p:nvSpPr>
          <p:cNvPr id="3" name="Subtitle 2"/>
          <p:cNvSpPr>
            <a:spLocks noGrp="1"/>
          </p:cNvSpPr>
          <p:nvPr>
            <p:ph type="subTitle" idx="1"/>
          </p:nvPr>
        </p:nvSpPr>
        <p:spPr>
          <a:xfrm>
            <a:off x="914400" y="3602038"/>
            <a:ext cx="10363200" cy="1655762"/>
          </a:xfrm>
        </p:spPr>
        <p:txBody>
          <a:bodyPr>
            <a:normAutofit/>
          </a:bodyPr>
          <a:lstStyle>
            <a:lvl1pPr marL="0" indent="0" algn="ctr">
              <a:buNone/>
              <a:defRPr sz="3600">
                <a:solidFill>
                  <a:schemeClr val="accent4"/>
                </a:solidFill>
                <a:latin typeface="Corbel" panose="020B05030202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099169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28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2D4968CD-B254-421D-95FF-8AE414667F1B}" type="slidenum">
              <a:rPr lang="en-CA" smtClean="0"/>
              <a:t>‹#›</a:t>
            </a:fld>
            <a:endParaRPr lang="en-CA"/>
          </a:p>
        </p:txBody>
      </p:sp>
    </p:spTree>
    <p:extLst>
      <p:ext uri="{BB962C8B-B14F-4D97-AF65-F5344CB8AC3E}">
        <p14:creationId xmlns:p14="http://schemas.microsoft.com/office/powerpoint/2010/main" val="1866035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2D4968CD-B254-421D-95FF-8AE414667F1B}" type="slidenum">
              <a:rPr lang="en-CA" smtClean="0"/>
              <a:t>‹#›</a:t>
            </a:fld>
            <a:endParaRPr lang="en-CA"/>
          </a:p>
        </p:txBody>
      </p:sp>
    </p:spTree>
    <p:extLst>
      <p:ext uri="{BB962C8B-B14F-4D97-AF65-F5344CB8AC3E}">
        <p14:creationId xmlns:p14="http://schemas.microsoft.com/office/powerpoint/2010/main" val="3541304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b="1"/>
            </a:lvl1p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228600" indent="-228600">
              <a:buFont typeface="Wingdings" panose="05000000000000000000" pitchFamily="2" charset="2"/>
              <a:buChar char="§"/>
              <a:defRPr sz="2800" b="1">
                <a:latin typeface="Corbel" panose="020B0503020204020204" pitchFamily="34" charset="0"/>
              </a:defRPr>
            </a:lvl1pPr>
            <a:lvl2pPr marL="447675" indent="-228600">
              <a:buFont typeface="Wingdings" panose="05000000000000000000" pitchFamily="2" charset="2"/>
              <a:buChar char="§"/>
              <a:defRPr sz="2800">
                <a:latin typeface="Corbel" panose="020B0503020204020204" pitchFamily="34" charset="0"/>
              </a:defRPr>
            </a:lvl2pPr>
            <a:lvl3pPr marL="714375" indent="-228600">
              <a:buFont typeface="Calibri" panose="020F0502020204030204" pitchFamily="34" charset="0"/>
              <a:buChar char="-"/>
              <a:defRPr sz="2400">
                <a:solidFill>
                  <a:schemeClr val="tx1">
                    <a:lumMod val="85000"/>
                    <a:lumOff val="15000"/>
                  </a:schemeClr>
                </a:solidFill>
                <a:latin typeface="Corbel" panose="020B0503020204020204" pitchFamily="34" charset="0"/>
              </a:defRPr>
            </a:lvl3pPr>
            <a:lvl4pPr marL="1076325" indent="-228600">
              <a:buFont typeface="Calibri" panose="020F0502020204030204" pitchFamily="34" charset="0"/>
              <a:buChar char="-"/>
              <a:defRPr sz="2400">
                <a:solidFill>
                  <a:schemeClr val="tx1">
                    <a:lumMod val="85000"/>
                    <a:lumOff val="15000"/>
                  </a:schemeClr>
                </a:solidFill>
                <a:latin typeface="Corbel" panose="020B0503020204020204" pitchFamily="34" charset="0"/>
              </a:defRPr>
            </a:lvl4pPr>
            <a:lvl5pPr marL="1343025" indent="-228600">
              <a:buFont typeface="Calibri" panose="020F0502020204030204" pitchFamily="34" charset="0"/>
              <a:buChar char="-"/>
              <a:defRPr sz="2000">
                <a:solidFill>
                  <a:schemeClr val="tx1">
                    <a:lumMod val="85000"/>
                    <a:lumOff val="15000"/>
                  </a:schemeClr>
                </a:solidFill>
                <a:latin typeface="Corbel" panose="020B05030202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D4968CD-B254-421D-95FF-8AE414667F1B}" type="slidenum">
              <a:rPr lang="en-CA" smtClean="0"/>
              <a:t>‹#›</a:t>
            </a:fld>
            <a:endParaRPr lang="en-CA"/>
          </a:p>
        </p:txBody>
      </p:sp>
      <p:pic>
        <p:nvPicPr>
          <p:cNvPr id="4" name="Picture 3">
            <a:extLst>
              <a:ext uri="{FF2B5EF4-FFF2-40B4-BE49-F238E27FC236}">
                <a16:creationId xmlns:a16="http://schemas.microsoft.com/office/drawing/2014/main" id="{FE0A3708-2D15-850D-94EA-07CAA6B0D68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956" t="-1" b="1596"/>
          <a:stretch>
            <a:fillRect/>
          </a:stretch>
        </p:blipFill>
        <p:spPr>
          <a:xfrm>
            <a:off x="9774936" y="297394"/>
            <a:ext cx="2417064" cy="849018"/>
          </a:xfrm>
          <a:prstGeom prst="rect">
            <a:avLst/>
          </a:prstGeom>
        </p:spPr>
      </p:pic>
    </p:spTree>
    <p:extLst>
      <p:ext uri="{BB962C8B-B14F-4D97-AF65-F5344CB8AC3E}">
        <p14:creationId xmlns:p14="http://schemas.microsoft.com/office/powerpoint/2010/main" val="2752591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8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3600">
                <a:solidFill>
                  <a:schemeClr val="accent4"/>
                </a:solidFill>
                <a:latin typeface="Corbel" panose="020B05030202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2D4968CD-B254-421D-95FF-8AE414667F1B}" type="slidenum">
              <a:rPr lang="en-CA" smtClean="0"/>
              <a:t>‹#›</a:t>
            </a:fld>
            <a:endParaRPr lang="en-CA"/>
          </a:p>
        </p:txBody>
      </p:sp>
      <p:pic>
        <p:nvPicPr>
          <p:cNvPr id="5" name="Picture 4">
            <a:extLst>
              <a:ext uri="{FF2B5EF4-FFF2-40B4-BE49-F238E27FC236}">
                <a16:creationId xmlns:a16="http://schemas.microsoft.com/office/drawing/2014/main" id="{6A869258-B44B-FC30-6144-FC86D0DDB88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956" t="-1" b="1596"/>
          <a:stretch>
            <a:fillRect/>
          </a:stretch>
        </p:blipFill>
        <p:spPr>
          <a:xfrm>
            <a:off x="9774936" y="297394"/>
            <a:ext cx="2417064" cy="849018"/>
          </a:xfrm>
          <a:prstGeom prst="rect">
            <a:avLst/>
          </a:prstGeom>
        </p:spPr>
      </p:pic>
    </p:spTree>
    <p:extLst>
      <p:ext uri="{BB962C8B-B14F-4D97-AF65-F5344CB8AC3E}">
        <p14:creationId xmlns:p14="http://schemas.microsoft.com/office/powerpoint/2010/main" val="249320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481667"/>
            <a:ext cx="5181600" cy="4695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481667"/>
            <a:ext cx="5181600" cy="4695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2D4968CD-B254-421D-95FF-8AE414667F1B}" type="slidenum">
              <a:rPr lang="en-CA" smtClean="0"/>
              <a:t>‹#›</a:t>
            </a:fld>
            <a:endParaRPr lang="en-CA"/>
          </a:p>
        </p:txBody>
      </p:sp>
      <p:pic>
        <p:nvPicPr>
          <p:cNvPr id="6" name="Picture 5">
            <a:extLst>
              <a:ext uri="{FF2B5EF4-FFF2-40B4-BE49-F238E27FC236}">
                <a16:creationId xmlns:a16="http://schemas.microsoft.com/office/drawing/2014/main" id="{D5D9507E-0FD6-788C-3FA0-EBE386122BD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956" t="-1" b="1596"/>
          <a:stretch>
            <a:fillRect/>
          </a:stretch>
        </p:blipFill>
        <p:spPr>
          <a:xfrm>
            <a:off x="9774936" y="297394"/>
            <a:ext cx="2417064" cy="849018"/>
          </a:xfrm>
          <a:prstGeom prst="rect">
            <a:avLst/>
          </a:prstGeom>
        </p:spPr>
      </p:pic>
    </p:spTree>
    <p:extLst>
      <p:ext uri="{BB962C8B-B14F-4D97-AF65-F5344CB8AC3E}">
        <p14:creationId xmlns:p14="http://schemas.microsoft.com/office/powerpoint/2010/main" val="2617910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048807"/>
          </a:xfrm>
        </p:spPr>
        <p:txBody>
          <a:bodyPr/>
          <a:lstStyle/>
          <a:p>
            <a:r>
              <a:rPr lang="en-US" dirty="0"/>
              <a:t>Click to edit Master title style</a:t>
            </a:r>
          </a:p>
        </p:txBody>
      </p:sp>
      <p:sp>
        <p:nvSpPr>
          <p:cNvPr id="3" name="Text Placeholder 2"/>
          <p:cNvSpPr>
            <a:spLocks noGrp="1"/>
          </p:cNvSpPr>
          <p:nvPr>
            <p:ph type="body" idx="1"/>
          </p:nvPr>
        </p:nvSpPr>
        <p:spPr>
          <a:xfrm>
            <a:off x="839789" y="1413933"/>
            <a:ext cx="5157787" cy="823912"/>
          </a:xfrm>
        </p:spPr>
        <p:txBody>
          <a:bodyPr anchor="t"/>
          <a:lstStyle>
            <a:lvl1pPr marL="0" indent="0">
              <a:buNone/>
              <a:defRPr sz="2800" b="1" cap="sm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302933"/>
            <a:ext cx="5157787" cy="38867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413933"/>
            <a:ext cx="5183188" cy="823912"/>
          </a:xfrm>
        </p:spPr>
        <p:txBody>
          <a:bodyPr anchor="t"/>
          <a:lstStyle>
            <a:lvl1pPr marL="0" indent="0">
              <a:buNone/>
              <a:defRPr sz="2800" b="1" cap="sm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302933"/>
            <a:ext cx="5183188" cy="38867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2D4968CD-B254-421D-95FF-8AE414667F1B}" type="slidenum">
              <a:rPr lang="en-CA" smtClean="0"/>
              <a:t>‹#›</a:t>
            </a:fld>
            <a:endParaRPr lang="en-CA"/>
          </a:p>
        </p:txBody>
      </p:sp>
      <p:pic>
        <p:nvPicPr>
          <p:cNvPr id="8" name="Picture 7">
            <a:extLst>
              <a:ext uri="{FF2B5EF4-FFF2-40B4-BE49-F238E27FC236}">
                <a16:creationId xmlns:a16="http://schemas.microsoft.com/office/drawing/2014/main" id="{9E1C4924-2CEB-2F13-E8D1-19528569CBE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956" t="-1" b="1596"/>
          <a:stretch>
            <a:fillRect/>
          </a:stretch>
        </p:blipFill>
        <p:spPr>
          <a:xfrm>
            <a:off x="9774936" y="297394"/>
            <a:ext cx="2417064" cy="849018"/>
          </a:xfrm>
          <a:prstGeom prst="rect">
            <a:avLst/>
          </a:prstGeom>
        </p:spPr>
      </p:pic>
    </p:spTree>
    <p:extLst>
      <p:ext uri="{BB962C8B-B14F-4D97-AF65-F5344CB8AC3E}">
        <p14:creationId xmlns:p14="http://schemas.microsoft.com/office/powerpoint/2010/main" val="96862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2D4968CD-B254-421D-95FF-8AE414667F1B}" type="slidenum">
              <a:rPr lang="en-CA" smtClean="0"/>
              <a:t>‹#›</a:t>
            </a:fld>
            <a:endParaRPr lang="en-CA"/>
          </a:p>
        </p:txBody>
      </p:sp>
      <p:pic>
        <p:nvPicPr>
          <p:cNvPr id="4" name="Picture 3">
            <a:extLst>
              <a:ext uri="{FF2B5EF4-FFF2-40B4-BE49-F238E27FC236}">
                <a16:creationId xmlns:a16="http://schemas.microsoft.com/office/drawing/2014/main" id="{A3C23DBC-BFA4-5F3C-902A-BD414AAFF28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956" t="-1" b="1596"/>
          <a:stretch>
            <a:fillRect/>
          </a:stretch>
        </p:blipFill>
        <p:spPr>
          <a:xfrm>
            <a:off x="9774936" y="297394"/>
            <a:ext cx="2417064" cy="849018"/>
          </a:xfrm>
          <a:prstGeom prst="rect">
            <a:avLst/>
          </a:prstGeom>
        </p:spPr>
      </p:pic>
    </p:spTree>
    <p:extLst>
      <p:ext uri="{BB962C8B-B14F-4D97-AF65-F5344CB8AC3E}">
        <p14:creationId xmlns:p14="http://schemas.microsoft.com/office/powerpoint/2010/main" val="637039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dirty="0"/>
          </a:p>
        </p:txBody>
      </p:sp>
      <p:sp>
        <p:nvSpPr>
          <p:cNvPr id="5" name="Slide Number Placeholder 4"/>
          <p:cNvSpPr>
            <a:spLocks noGrp="1"/>
          </p:cNvSpPr>
          <p:nvPr>
            <p:ph type="sldNum" sz="quarter" idx="12"/>
          </p:nvPr>
        </p:nvSpPr>
        <p:spPr/>
        <p:txBody>
          <a:bodyPr/>
          <a:lstStyle/>
          <a:p>
            <a:fld id="{2D4968CD-B254-421D-95FF-8AE414667F1B}" type="slidenum">
              <a:rPr lang="en-CA" smtClean="0"/>
              <a:t>‹#›</a:t>
            </a:fld>
            <a:endParaRPr lang="en-CA"/>
          </a:p>
        </p:txBody>
      </p:sp>
      <p:sp>
        <p:nvSpPr>
          <p:cNvPr id="9" name="Content Placeholder 8"/>
          <p:cNvSpPr>
            <a:spLocks noGrp="1"/>
          </p:cNvSpPr>
          <p:nvPr>
            <p:ph sz="quarter" idx="13"/>
          </p:nvPr>
        </p:nvSpPr>
        <p:spPr>
          <a:xfrm>
            <a:off x="838199" y="1371071"/>
            <a:ext cx="5201356" cy="4233862"/>
          </a:xfrm>
        </p:spPr>
        <p:txBody>
          <a:bodyPr/>
          <a:lstStyle>
            <a:lvl1pPr>
              <a:defRPr sz="2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0" name="Content Placeholder 8"/>
          <p:cNvSpPr>
            <a:spLocks noGrp="1"/>
          </p:cNvSpPr>
          <p:nvPr>
            <p:ph sz="quarter" idx="14"/>
          </p:nvPr>
        </p:nvSpPr>
        <p:spPr>
          <a:xfrm>
            <a:off x="6153149" y="1371071"/>
            <a:ext cx="5201356" cy="4233862"/>
          </a:xfrm>
        </p:spPr>
        <p:txBody>
          <a:bodyPr/>
          <a:lstStyle>
            <a:lvl1pPr>
              <a:defRPr sz="2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2" name="Text Placeholder 11"/>
          <p:cNvSpPr>
            <a:spLocks noGrp="1"/>
          </p:cNvSpPr>
          <p:nvPr>
            <p:ph type="body" sz="quarter" idx="15"/>
          </p:nvPr>
        </p:nvSpPr>
        <p:spPr>
          <a:xfrm>
            <a:off x="838200" y="5680605"/>
            <a:ext cx="5200651" cy="635000"/>
          </a:xfrm>
        </p:spPr>
        <p:txBody>
          <a:bodyPr/>
          <a:lstStyle>
            <a:lvl1pPr marL="0" indent="0">
              <a:buNone/>
              <a:defRPr sz="1200" b="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Text Placeholder 11"/>
          <p:cNvSpPr>
            <a:spLocks noGrp="1"/>
          </p:cNvSpPr>
          <p:nvPr>
            <p:ph type="body" sz="quarter" idx="16"/>
          </p:nvPr>
        </p:nvSpPr>
        <p:spPr>
          <a:xfrm>
            <a:off x="6153148" y="5680605"/>
            <a:ext cx="5200651" cy="635000"/>
          </a:xfrm>
        </p:spPr>
        <p:txBody>
          <a:bodyPr/>
          <a:lstStyle>
            <a:lvl1pPr marL="0" indent="0">
              <a:buNone/>
              <a:defRPr sz="1200" b="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4" name="Picture 3">
            <a:extLst>
              <a:ext uri="{FF2B5EF4-FFF2-40B4-BE49-F238E27FC236}">
                <a16:creationId xmlns:a16="http://schemas.microsoft.com/office/drawing/2014/main" id="{409C2C76-F1F0-AC51-4D48-581669DF6F9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956" t="-1" b="1596"/>
          <a:stretch>
            <a:fillRect/>
          </a:stretch>
        </p:blipFill>
        <p:spPr>
          <a:xfrm>
            <a:off x="9774936" y="297394"/>
            <a:ext cx="2417064" cy="849018"/>
          </a:xfrm>
          <a:prstGeom prst="rect">
            <a:avLst/>
          </a:prstGeom>
        </p:spPr>
      </p:pic>
    </p:spTree>
    <p:extLst>
      <p:ext uri="{BB962C8B-B14F-4D97-AF65-F5344CB8AC3E}">
        <p14:creationId xmlns:p14="http://schemas.microsoft.com/office/powerpoint/2010/main" val="1343299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5" name="Slide Number Placeholder 4"/>
          <p:cNvSpPr>
            <a:spLocks noGrp="1"/>
          </p:cNvSpPr>
          <p:nvPr>
            <p:ph type="sldNum" sz="quarter" idx="12"/>
          </p:nvPr>
        </p:nvSpPr>
        <p:spPr/>
        <p:txBody>
          <a:bodyPr/>
          <a:lstStyle/>
          <a:p>
            <a:fld id="{2D4968CD-B254-421D-95FF-8AE414667F1B}" type="slidenum">
              <a:rPr lang="en-CA" smtClean="0"/>
              <a:t>‹#›</a:t>
            </a:fld>
            <a:endParaRPr lang="en-CA"/>
          </a:p>
        </p:txBody>
      </p:sp>
      <p:sp>
        <p:nvSpPr>
          <p:cNvPr id="6" name="Content Placeholder 8"/>
          <p:cNvSpPr>
            <a:spLocks noGrp="1"/>
          </p:cNvSpPr>
          <p:nvPr>
            <p:ph sz="quarter" idx="13"/>
          </p:nvPr>
        </p:nvSpPr>
        <p:spPr>
          <a:xfrm>
            <a:off x="838199" y="1371071"/>
            <a:ext cx="5201356" cy="2379662"/>
          </a:xfrm>
        </p:spPr>
        <p:txBody>
          <a:bodyPr/>
          <a:lstStyle>
            <a:lvl1pPr>
              <a:defRPr sz="240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7" name="Content Placeholder 8"/>
          <p:cNvSpPr>
            <a:spLocks noGrp="1"/>
          </p:cNvSpPr>
          <p:nvPr>
            <p:ph sz="quarter" idx="14"/>
          </p:nvPr>
        </p:nvSpPr>
        <p:spPr>
          <a:xfrm>
            <a:off x="6153149" y="1371071"/>
            <a:ext cx="5201356" cy="4872302"/>
          </a:xfrm>
        </p:spPr>
        <p:txBody>
          <a:bodyPr/>
          <a:lstStyle>
            <a:lvl1pPr>
              <a:defRPr sz="240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Content Placeholder 8"/>
          <p:cNvSpPr>
            <a:spLocks noGrp="1"/>
          </p:cNvSpPr>
          <p:nvPr>
            <p:ph sz="quarter" idx="15"/>
          </p:nvPr>
        </p:nvSpPr>
        <p:spPr>
          <a:xfrm>
            <a:off x="838199" y="3863711"/>
            <a:ext cx="5201356" cy="2379662"/>
          </a:xfrm>
        </p:spPr>
        <p:txBody>
          <a:bodyPr/>
          <a:lstStyle>
            <a:lvl1pPr>
              <a:defRPr sz="240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pic>
        <p:nvPicPr>
          <p:cNvPr id="4" name="Picture 3">
            <a:extLst>
              <a:ext uri="{FF2B5EF4-FFF2-40B4-BE49-F238E27FC236}">
                <a16:creationId xmlns:a16="http://schemas.microsoft.com/office/drawing/2014/main" id="{7F025663-2E35-1CF3-69A0-4BE5904EBED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956" t="-1" b="1596"/>
          <a:stretch>
            <a:fillRect/>
          </a:stretch>
        </p:blipFill>
        <p:spPr>
          <a:xfrm>
            <a:off x="9774936" y="297394"/>
            <a:ext cx="2417064" cy="849018"/>
          </a:xfrm>
          <a:prstGeom prst="rect">
            <a:avLst/>
          </a:prstGeom>
        </p:spPr>
      </p:pic>
    </p:spTree>
    <p:extLst>
      <p:ext uri="{BB962C8B-B14F-4D97-AF65-F5344CB8AC3E}">
        <p14:creationId xmlns:p14="http://schemas.microsoft.com/office/powerpoint/2010/main" val="427812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D4968CD-B254-421D-95FF-8AE414667F1B}" type="slidenum">
              <a:rPr lang="en-CA" smtClean="0"/>
              <a:t>‹#›</a:t>
            </a:fld>
            <a:endParaRPr lang="en-CA"/>
          </a:p>
        </p:txBody>
      </p:sp>
      <p:pic>
        <p:nvPicPr>
          <p:cNvPr id="3" name="Picture 2">
            <a:extLst>
              <a:ext uri="{FF2B5EF4-FFF2-40B4-BE49-F238E27FC236}">
                <a16:creationId xmlns:a16="http://schemas.microsoft.com/office/drawing/2014/main" id="{CCE32BA9-7C70-D4AD-118B-6EB1AC7D24F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956" t="-1" b="1596"/>
          <a:stretch>
            <a:fillRect/>
          </a:stretch>
        </p:blipFill>
        <p:spPr>
          <a:xfrm>
            <a:off x="9774936" y="297394"/>
            <a:ext cx="2417064" cy="849018"/>
          </a:xfrm>
          <a:prstGeom prst="rect">
            <a:avLst/>
          </a:prstGeom>
        </p:spPr>
      </p:pic>
    </p:spTree>
    <p:extLst>
      <p:ext uri="{BB962C8B-B14F-4D97-AF65-F5344CB8AC3E}">
        <p14:creationId xmlns:p14="http://schemas.microsoft.com/office/powerpoint/2010/main" val="307048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8936736" cy="989541"/>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422401"/>
            <a:ext cx="10515600" cy="4754563"/>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4968CD-B254-421D-95FF-8AE414667F1B}" type="slidenum">
              <a:rPr lang="en-CA" smtClean="0"/>
              <a:t>‹#›</a:t>
            </a:fld>
            <a:endParaRPr lang="en-CA"/>
          </a:p>
        </p:txBody>
      </p:sp>
    </p:spTree>
    <p:extLst>
      <p:ext uri="{BB962C8B-B14F-4D97-AF65-F5344CB8AC3E}">
        <p14:creationId xmlns:p14="http://schemas.microsoft.com/office/powerpoint/2010/main" val="4023438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72" r:id="rId7"/>
    <p:sldLayoutId id="2147483673" r:id="rId8"/>
    <p:sldLayoutId id="2147483667" r:id="rId9"/>
    <p:sldLayoutId id="2147483668" r:id="rId10"/>
    <p:sldLayoutId id="214748366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left)">
                                      <p:cBhvr>
                                        <p:cTn id="19" dur="500"/>
                                        <p:tgtEl>
                                          <p:spTgt spid="3">
                                            <p:txEl>
                                              <p:pRg st="2" end="2"/>
                                            </p:tx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left)">
                                      <p:cBhvr>
                                        <p:cTn id="23" dur="500"/>
                                        <p:tgtEl>
                                          <p:spTgt spid="3">
                                            <p:txEl>
                                              <p:pRg st="3" end="3"/>
                                            </p:tx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hf hdr="0" ftr="0" dt="0"/>
  <p:txStyles>
    <p:titleStyle>
      <a:lvl1pPr algn="l" defTabSz="914400" rtl="0" eaLnBrk="1" latinLnBrk="0" hangingPunct="1">
        <a:lnSpc>
          <a:spcPct val="90000"/>
        </a:lnSpc>
        <a:spcBef>
          <a:spcPct val="0"/>
        </a:spcBef>
        <a:buNone/>
        <a:defRPr sz="2800" b="1" kern="1200">
          <a:solidFill>
            <a:schemeClr val="tx1"/>
          </a:solidFill>
          <a:latin typeface="Trebuchet MS" panose="020B0603020202020204" pitchFamily="34" charset="0"/>
          <a:ea typeface="+mj-ea"/>
          <a:cs typeface="+mj-cs"/>
        </a:defRPr>
      </a:lvl1pPr>
    </p:titleStyle>
    <p:bodyStyle>
      <a:lvl1pPr marL="228600" indent="-228600" algn="just" defTabSz="914400" rtl="0" eaLnBrk="1" latinLnBrk="0" hangingPunct="1">
        <a:lnSpc>
          <a:spcPct val="100000"/>
        </a:lnSpc>
        <a:spcBef>
          <a:spcPts val="0"/>
        </a:spcBef>
        <a:buFont typeface="Wingdings" panose="05000000000000000000" pitchFamily="2" charset="2"/>
        <a:buChar char="§"/>
        <a:defRPr sz="2800" b="1" kern="1200">
          <a:solidFill>
            <a:schemeClr val="tx1"/>
          </a:solidFill>
          <a:latin typeface="Corbel" panose="020B0503020204020204" pitchFamily="34" charset="0"/>
          <a:ea typeface="+mn-ea"/>
          <a:cs typeface="+mn-cs"/>
        </a:defRPr>
      </a:lvl1pPr>
      <a:lvl2pPr marL="447675" indent="-228600" algn="just" defTabSz="914400" rtl="0" eaLnBrk="1" latinLnBrk="0" hangingPunct="1">
        <a:lnSpc>
          <a:spcPct val="100000"/>
        </a:lnSpc>
        <a:spcBef>
          <a:spcPts val="0"/>
        </a:spcBef>
        <a:buFont typeface="Wingdings" panose="05000000000000000000" pitchFamily="2" charset="2"/>
        <a:buChar char="§"/>
        <a:defRPr sz="2800" kern="1200">
          <a:solidFill>
            <a:schemeClr val="tx1"/>
          </a:solidFill>
          <a:latin typeface="Corbel" panose="020B0503020204020204" pitchFamily="34" charset="0"/>
          <a:ea typeface="+mn-ea"/>
          <a:cs typeface="+mn-cs"/>
        </a:defRPr>
      </a:lvl2pPr>
      <a:lvl3pPr marL="714375" indent="-228600" algn="just" defTabSz="914400" rtl="0" eaLnBrk="1" latinLnBrk="0" hangingPunct="1">
        <a:lnSpc>
          <a:spcPct val="100000"/>
        </a:lnSpc>
        <a:spcBef>
          <a:spcPts val="0"/>
        </a:spcBef>
        <a:buFont typeface="Calibri" panose="020F0502020204030204" pitchFamily="34" charset="0"/>
        <a:buChar char="-"/>
        <a:defRPr sz="2400" kern="1200">
          <a:solidFill>
            <a:schemeClr val="tx1"/>
          </a:solidFill>
          <a:latin typeface="Corbel" panose="020B0503020204020204" pitchFamily="34" charset="0"/>
          <a:ea typeface="+mn-ea"/>
          <a:cs typeface="+mn-cs"/>
        </a:defRPr>
      </a:lvl3pPr>
      <a:lvl4pPr marL="990600" indent="-228600" algn="just" defTabSz="914400" rtl="0" eaLnBrk="1" latinLnBrk="0" hangingPunct="1">
        <a:lnSpc>
          <a:spcPct val="100000"/>
        </a:lnSpc>
        <a:spcBef>
          <a:spcPts val="0"/>
        </a:spcBef>
        <a:buFont typeface="Calibri" panose="020F0502020204030204" pitchFamily="34" charset="0"/>
        <a:buChar char="-"/>
        <a:defRPr sz="2400" kern="1200">
          <a:solidFill>
            <a:schemeClr val="tx1"/>
          </a:solidFill>
          <a:latin typeface="Corbel" panose="020B0503020204020204" pitchFamily="34" charset="0"/>
          <a:ea typeface="+mn-ea"/>
          <a:cs typeface="+mn-cs"/>
        </a:defRPr>
      </a:lvl4pPr>
      <a:lvl5pPr marL="1257300" indent="-228600" algn="just" defTabSz="914400" rtl="0" eaLnBrk="1" latinLnBrk="0" hangingPunct="1">
        <a:lnSpc>
          <a:spcPct val="100000"/>
        </a:lnSpc>
        <a:spcBef>
          <a:spcPts val="0"/>
        </a:spcBef>
        <a:buFont typeface="Calibri" panose="020F0502020204030204" pitchFamily="34" charset="0"/>
        <a:buChar char="-"/>
        <a:defRPr sz="20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notesSlide" Target="../notesSlides/notesSlide15.xml"/><Relationship Id="rId16" Type="http://schemas.openxmlformats.org/officeDocument/2006/relationships/image" Target="../media/image17.svg"/><Relationship Id="rId1" Type="http://schemas.openxmlformats.org/officeDocument/2006/relationships/slideLayout" Target="../slideLayouts/slideLayout6.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12.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25.xml"/><Relationship Id="rId16" Type="http://schemas.openxmlformats.org/officeDocument/2006/relationships/image" Target="../media/image29.svg"/><Relationship Id="rId1" Type="http://schemas.openxmlformats.org/officeDocument/2006/relationships/slideLayout" Target="../slideLayouts/slideLayout6.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28.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 Id="rId14" Type="http://schemas.openxmlformats.org/officeDocument/2006/relationships/image" Target="../media/image13.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trategicmoves.ca/reports-media/northern-manitoba-arts-and-cultural-sector-strateg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2242" y="2126168"/>
            <a:ext cx="11208774" cy="2387600"/>
          </a:xfrm>
        </p:spPr>
        <p:txBody>
          <a:bodyPr>
            <a:normAutofit/>
          </a:bodyPr>
          <a:lstStyle/>
          <a:p>
            <a:r>
              <a:rPr lang="en-CA" cap="all" dirty="0">
                <a:solidFill>
                  <a:schemeClr val="accent4"/>
                </a:solidFill>
              </a:rPr>
              <a:t>Community Conversation #1</a:t>
            </a:r>
            <a:br>
              <a:rPr lang="en-CA" cap="all" dirty="0">
                <a:solidFill>
                  <a:schemeClr val="accent4"/>
                </a:solidFill>
              </a:rPr>
            </a:br>
            <a:r>
              <a:rPr lang="en-CA" cap="all" dirty="0">
                <a:solidFill>
                  <a:schemeClr val="accent3"/>
                </a:solidFill>
              </a:rPr>
              <a:t>Governance and Decision-Making</a:t>
            </a:r>
            <a:br>
              <a:rPr lang="en-CA" dirty="0">
                <a:solidFill>
                  <a:schemeClr val="accent3"/>
                </a:solidFill>
              </a:rPr>
            </a:br>
            <a:endParaRPr lang="en-CA" dirty="0">
              <a:solidFill>
                <a:schemeClr val="accent3"/>
              </a:solidFill>
            </a:endParaRPr>
          </a:p>
        </p:txBody>
      </p:sp>
      <p:sp>
        <p:nvSpPr>
          <p:cNvPr id="3" name="Subtitle 2"/>
          <p:cNvSpPr>
            <a:spLocks noGrp="1"/>
          </p:cNvSpPr>
          <p:nvPr>
            <p:ph type="subTitle" idx="1"/>
          </p:nvPr>
        </p:nvSpPr>
        <p:spPr>
          <a:xfrm>
            <a:off x="1045029" y="4427484"/>
            <a:ext cx="10363200" cy="1973316"/>
          </a:xfrm>
        </p:spPr>
        <p:txBody>
          <a:bodyPr>
            <a:normAutofit fontScale="92500" lnSpcReduction="10000"/>
          </a:bodyPr>
          <a:lstStyle/>
          <a:p>
            <a:r>
              <a:rPr lang="en-CA" dirty="0">
                <a:solidFill>
                  <a:schemeClr val="tx1"/>
                </a:solidFill>
              </a:rPr>
              <a:t>January 24, 2026</a:t>
            </a:r>
          </a:p>
          <a:p>
            <a:r>
              <a:rPr lang="en-CA" dirty="0">
                <a:solidFill>
                  <a:schemeClr val="tx1"/>
                </a:solidFill>
              </a:rPr>
              <a:t>10 am to 12 noon</a:t>
            </a:r>
          </a:p>
          <a:p>
            <a:endParaRPr lang="en-CA" dirty="0">
              <a:solidFill>
                <a:schemeClr val="tx1"/>
              </a:solidFill>
            </a:endParaRPr>
          </a:p>
          <a:p>
            <a:r>
              <a:rPr lang="en-CA" dirty="0">
                <a:solidFill>
                  <a:schemeClr val="tx1"/>
                </a:solidFill>
              </a:rPr>
              <a:t>Facilitated by Inga Petri, Strategic Moves</a:t>
            </a:r>
          </a:p>
          <a:p>
            <a:endParaRPr lang="en-CA" dirty="0">
              <a:solidFill>
                <a:schemeClr val="tx1"/>
              </a:solidFill>
            </a:endParaRPr>
          </a:p>
        </p:txBody>
      </p:sp>
      <p:pic>
        <p:nvPicPr>
          <p:cNvPr id="4" name="Picture 3">
            <a:extLst>
              <a:ext uri="{FF2B5EF4-FFF2-40B4-BE49-F238E27FC236}">
                <a16:creationId xmlns:a16="http://schemas.microsoft.com/office/drawing/2014/main" id="{7C29C50F-AC0E-84FE-D305-9D7F1B23EAA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02278" y="569934"/>
            <a:ext cx="5187444" cy="1556234"/>
          </a:xfrm>
          <a:prstGeom prst="rect">
            <a:avLst/>
          </a:prstGeom>
        </p:spPr>
      </p:pic>
    </p:spTree>
    <p:extLst>
      <p:ext uri="{BB962C8B-B14F-4D97-AF65-F5344CB8AC3E}">
        <p14:creationId xmlns:p14="http://schemas.microsoft.com/office/powerpoint/2010/main" val="1326806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522E7-A726-020D-6871-EDACBC1CFF7A}"/>
              </a:ext>
            </a:extLst>
          </p:cNvPr>
          <p:cNvSpPr>
            <a:spLocks noGrp="1"/>
          </p:cNvSpPr>
          <p:nvPr>
            <p:ph type="title"/>
          </p:nvPr>
        </p:nvSpPr>
        <p:spPr>
          <a:xfrm>
            <a:off x="838200" y="365127"/>
            <a:ext cx="9928860" cy="989541"/>
          </a:xfrm>
        </p:spPr>
        <p:txBody>
          <a:bodyPr>
            <a:normAutofit/>
          </a:bodyPr>
          <a:lstStyle/>
          <a:p>
            <a:r>
              <a:rPr lang="en-CA" dirty="0"/>
              <a:t>ImagiNorthern evolution subject of this conversation</a:t>
            </a:r>
          </a:p>
        </p:txBody>
      </p:sp>
      <p:sp>
        <p:nvSpPr>
          <p:cNvPr id="3" name="Content Placeholder 2">
            <a:extLst>
              <a:ext uri="{FF2B5EF4-FFF2-40B4-BE49-F238E27FC236}">
                <a16:creationId xmlns:a16="http://schemas.microsoft.com/office/drawing/2014/main" id="{B3F6951A-6A06-E776-D2DE-988925662845}"/>
              </a:ext>
            </a:extLst>
          </p:cNvPr>
          <p:cNvSpPr>
            <a:spLocks noGrp="1"/>
          </p:cNvSpPr>
          <p:nvPr>
            <p:ph idx="1"/>
          </p:nvPr>
        </p:nvSpPr>
        <p:spPr/>
        <p:txBody>
          <a:bodyPr>
            <a:normAutofit/>
          </a:bodyPr>
          <a:lstStyle/>
          <a:p>
            <a:r>
              <a:rPr lang="en-US" sz="2400" dirty="0"/>
              <a:t>Governance: </a:t>
            </a:r>
            <a:r>
              <a:rPr lang="en-US" sz="2400" b="0" i="1" dirty="0"/>
              <a:t>How decisions are made and who has what authority, responsibility, accountability. </a:t>
            </a:r>
            <a:r>
              <a:rPr lang="en-US" sz="2400" b="0" dirty="0"/>
              <a:t>	</a:t>
            </a:r>
          </a:p>
          <a:p>
            <a:pPr lvl="1"/>
            <a:r>
              <a:rPr lang="en-US" sz="2400" b="0" dirty="0"/>
              <a:t>Clarify decision-making process</a:t>
            </a:r>
          </a:p>
          <a:p>
            <a:pPr lvl="1"/>
            <a:r>
              <a:rPr lang="en-US" sz="2400" b="0" dirty="0"/>
              <a:t>Develop reporting relationships</a:t>
            </a:r>
          </a:p>
          <a:p>
            <a:pPr lvl="1"/>
            <a:r>
              <a:rPr lang="en-US" sz="2400" b="0" dirty="0"/>
              <a:t>Balance formal structures with grassroots approach</a:t>
            </a:r>
          </a:p>
          <a:p>
            <a:pPr lvl="1"/>
            <a:r>
              <a:rPr lang="en-US" sz="2400" b="0" dirty="0"/>
              <a:t>Timeline for independence from fiscal incubation by </a:t>
            </a:r>
            <a:r>
              <a:rPr lang="en-US" sz="2400" b="0" dirty="0" err="1"/>
              <a:t>Flin</a:t>
            </a:r>
            <a:r>
              <a:rPr lang="en-US" sz="2400" b="0" dirty="0"/>
              <a:t> Flon Arts Council (target late 2026)</a:t>
            </a:r>
          </a:p>
          <a:p>
            <a:pPr marL="0" indent="0">
              <a:buNone/>
            </a:pPr>
            <a:endParaRPr lang="en-US" sz="2400" dirty="0"/>
          </a:p>
          <a:p>
            <a:pPr marL="0" indent="0">
              <a:buNone/>
            </a:pPr>
            <a:r>
              <a:rPr lang="en-US" sz="2400" dirty="0"/>
              <a:t>As we clarify governance, we can tackle in detail</a:t>
            </a:r>
          </a:p>
          <a:p>
            <a:pPr lvl="1"/>
            <a:r>
              <a:rPr lang="en-US" sz="2400" dirty="0"/>
              <a:t>Membership: </a:t>
            </a:r>
            <a:r>
              <a:rPr lang="en-US" sz="2400" b="0" i="1" dirty="0"/>
              <a:t>Who is a member and what's expected of them </a:t>
            </a:r>
            <a:r>
              <a:rPr lang="en-US" sz="2400" b="0" dirty="0"/>
              <a:t>	</a:t>
            </a:r>
          </a:p>
          <a:p>
            <a:pPr lvl="1"/>
            <a:r>
              <a:rPr lang="en-US" sz="2400" dirty="0"/>
              <a:t>Value Proposition: </a:t>
            </a:r>
            <a:r>
              <a:rPr lang="en-US" sz="2400" b="0" i="1" dirty="0"/>
              <a:t>What benefits members receive and what collective impact the network creates</a:t>
            </a:r>
            <a:r>
              <a:rPr lang="en-US" sz="2400" b="0" dirty="0"/>
              <a:t>	</a:t>
            </a:r>
          </a:p>
          <a:p>
            <a:endParaRPr lang="en-CA" sz="2400" dirty="0"/>
          </a:p>
        </p:txBody>
      </p:sp>
      <p:sp>
        <p:nvSpPr>
          <p:cNvPr id="4" name="Slide Number Placeholder 3">
            <a:extLst>
              <a:ext uri="{FF2B5EF4-FFF2-40B4-BE49-F238E27FC236}">
                <a16:creationId xmlns:a16="http://schemas.microsoft.com/office/drawing/2014/main" id="{892A1F8B-6EC8-78D7-31EA-15F98230F588}"/>
              </a:ext>
            </a:extLst>
          </p:cNvPr>
          <p:cNvSpPr>
            <a:spLocks noGrp="1"/>
          </p:cNvSpPr>
          <p:nvPr>
            <p:ph type="sldNum" sz="quarter" idx="12"/>
          </p:nvPr>
        </p:nvSpPr>
        <p:spPr/>
        <p:txBody>
          <a:bodyPr/>
          <a:lstStyle/>
          <a:p>
            <a:fld id="{2D4968CD-B254-421D-95FF-8AE414667F1B}" type="slidenum">
              <a:rPr lang="en-CA" smtClean="0"/>
              <a:t>10</a:t>
            </a:fld>
            <a:endParaRPr lang="en-CA"/>
          </a:p>
        </p:txBody>
      </p:sp>
    </p:spTree>
    <p:extLst>
      <p:ext uri="{BB962C8B-B14F-4D97-AF65-F5344CB8AC3E}">
        <p14:creationId xmlns:p14="http://schemas.microsoft.com/office/powerpoint/2010/main" val="1425388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D9513-35EB-6E10-B960-3882F201F1C9}"/>
              </a:ext>
            </a:extLst>
          </p:cNvPr>
          <p:cNvSpPr>
            <a:spLocks noGrp="1"/>
          </p:cNvSpPr>
          <p:nvPr>
            <p:ph type="title"/>
          </p:nvPr>
        </p:nvSpPr>
        <p:spPr/>
        <p:txBody>
          <a:bodyPr/>
          <a:lstStyle/>
          <a:p>
            <a:r>
              <a:rPr lang="en-CA" dirty="0"/>
              <a:t>Questions or comments so far?</a:t>
            </a:r>
          </a:p>
        </p:txBody>
      </p:sp>
      <p:sp>
        <p:nvSpPr>
          <p:cNvPr id="3" name="Text Placeholder 2">
            <a:extLst>
              <a:ext uri="{FF2B5EF4-FFF2-40B4-BE49-F238E27FC236}">
                <a16:creationId xmlns:a16="http://schemas.microsoft.com/office/drawing/2014/main" id="{B5C80782-CBA4-06A8-1F67-4EE45B0EC467}"/>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98C58520-8AAB-FA68-7447-F9324857056E}"/>
              </a:ext>
            </a:extLst>
          </p:cNvPr>
          <p:cNvSpPr>
            <a:spLocks noGrp="1"/>
          </p:cNvSpPr>
          <p:nvPr>
            <p:ph type="sldNum" sz="quarter" idx="12"/>
          </p:nvPr>
        </p:nvSpPr>
        <p:spPr/>
        <p:txBody>
          <a:bodyPr/>
          <a:lstStyle/>
          <a:p>
            <a:fld id="{2D4968CD-B254-421D-95FF-8AE414667F1B}" type="slidenum">
              <a:rPr lang="en-CA" smtClean="0"/>
              <a:t>11</a:t>
            </a:fld>
            <a:endParaRPr lang="en-CA"/>
          </a:p>
        </p:txBody>
      </p:sp>
    </p:spTree>
    <p:extLst>
      <p:ext uri="{BB962C8B-B14F-4D97-AF65-F5344CB8AC3E}">
        <p14:creationId xmlns:p14="http://schemas.microsoft.com/office/powerpoint/2010/main" val="665462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F51BF-34C0-52EE-BB96-859C32C077F2}"/>
              </a:ext>
            </a:extLst>
          </p:cNvPr>
          <p:cNvSpPr>
            <a:spLocks noGrp="1"/>
          </p:cNvSpPr>
          <p:nvPr>
            <p:ph type="title"/>
          </p:nvPr>
        </p:nvSpPr>
        <p:spPr/>
        <p:txBody>
          <a:bodyPr/>
          <a:lstStyle/>
          <a:p>
            <a:r>
              <a:rPr lang="en-CA" dirty="0"/>
              <a:t>Two Governance Models for Discussion</a:t>
            </a:r>
          </a:p>
        </p:txBody>
      </p:sp>
      <p:sp>
        <p:nvSpPr>
          <p:cNvPr id="3" name="Text Placeholder 2">
            <a:extLst>
              <a:ext uri="{FF2B5EF4-FFF2-40B4-BE49-F238E27FC236}">
                <a16:creationId xmlns:a16="http://schemas.microsoft.com/office/drawing/2014/main" id="{93914F77-9353-14B4-CD0F-2840EB1BD8D6}"/>
              </a:ext>
            </a:extLst>
          </p:cNvPr>
          <p:cNvSpPr>
            <a:spLocks noGrp="1"/>
          </p:cNvSpPr>
          <p:nvPr>
            <p:ph type="body" idx="1"/>
          </p:nvPr>
        </p:nvSpPr>
        <p:spPr/>
        <p:txBody>
          <a:bodyPr/>
          <a:lstStyle/>
          <a:p>
            <a:r>
              <a:rPr lang="en-CA" dirty="0"/>
              <a:t>Organizations as Members</a:t>
            </a:r>
          </a:p>
          <a:p>
            <a:r>
              <a:rPr lang="en-CA" dirty="0"/>
              <a:t>Individual and organizations as Members</a:t>
            </a:r>
          </a:p>
        </p:txBody>
      </p:sp>
      <p:sp>
        <p:nvSpPr>
          <p:cNvPr id="4" name="Slide Number Placeholder 3">
            <a:extLst>
              <a:ext uri="{FF2B5EF4-FFF2-40B4-BE49-F238E27FC236}">
                <a16:creationId xmlns:a16="http://schemas.microsoft.com/office/drawing/2014/main" id="{DDFD8F76-1EAB-57EE-AD0F-0D4137A3EFFA}"/>
              </a:ext>
            </a:extLst>
          </p:cNvPr>
          <p:cNvSpPr>
            <a:spLocks noGrp="1"/>
          </p:cNvSpPr>
          <p:nvPr>
            <p:ph type="sldNum" sz="quarter" idx="12"/>
          </p:nvPr>
        </p:nvSpPr>
        <p:spPr/>
        <p:txBody>
          <a:bodyPr/>
          <a:lstStyle/>
          <a:p>
            <a:fld id="{2D4968CD-B254-421D-95FF-8AE414667F1B}" type="slidenum">
              <a:rPr lang="en-CA" smtClean="0"/>
              <a:t>12</a:t>
            </a:fld>
            <a:endParaRPr lang="en-CA"/>
          </a:p>
        </p:txBody>
      </p:sp>
    </p:spTree>
    <p:extLst>
      <p:ext uri="{BB962C8B-B14F-4D97-AF65-F5344CB8AC3E}">
        <p14:creationId xmlns:p14="http://schemas.microsoft.com/office/powerpoint/2010/main" val="915459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962CA-E885-A99E-3DD5-794BE42C391B}"/>
              </a:ext>
            </a:extLst>
          </p:cNvPr>
          <p:cNvSpPr>
            <a:spLocks noGrp="1"/>
          </p:cNvSpPr>
          <p:nvPr>
            <p:ph type="title"/>
          </p:nvPr>
        </p:nvSpPr>
        <p:spPr/>
        <p:txBody>
          <a:bodyPr/>
          <a:lstStyle/>
          <a:p>
            <a:r>
              <a:rPr lang="en-CA" dirty="0"/>
              <a:t>Local decision-making, regional support</a:t>
            </a:r>
          </a:p>
        </p:txBody>
      </p:sp>
      <p:sp>
        <p:nvSpPr>
          <p:cNvPr id="3" name="Content Placeholder 2">
            <a:extLst>
              <a:ext uri="{FF2B5EF4-FFF2-40B4-BE49-F238E27FC236}">
                <a16:creationId xmlns:a16="http://schemas.microsoft.com/office/drawing/2014/main" id="{DA6802FB-E10E-F698-3E58-6AE83FB36DFA}"/>
              </a:ext>
            </a:extLst>
          </p:cNvPr>
          <p:cNvSpPr>
            <a:spLocks noGrp="1"/>
          </p:cNvSpPr>
          <p:nvPr>
            <p:ph idx="1"/>
          </p:nvPr>
        </p:nvSpPr>
        <p:spPr/>
        <p:txBody>
          <a:bodyPr/>
          <a:lstStyle/>
          <a:p>
            <a:pPr lvl="0"/>
            <a:r>
              <a:rPr lang="en-CA" dirty="0"/>
              <a:t>ImagiNorthern is framed as a regional initiative that recognizes and supports the need for local decision-making and that is led by northern Manitoba communities</a:t>
            </a:r>
          </a:p>
          <a:p>
            <a:pPr lvl="1"/>
            <a:r>
              <a:rPr lang="en-CA" dirty="0"/>
              <a:t>Ensure local representation</a:t>
            </a:r>
          </a:p>
          <a:p>
            <a:pPr lvl="1"/>
            <a:r>
              <a:rPr lang="en-CA" dirty="0"/>
              <a:t>Avoid perceptions of conflicts of interest</a:t>
            </a:r>
          </a:p>
          <a:p>
            <a:pPr lvl="1"/>
            <a:r>
              <a:rPr lang="en-CA" dirty="0"/>
              <a:t>Create legitimacy as a regional network through local member-led governance control </a:t>
            </a:r>
          </a:p>
          <a:p>
            <a:endParaRPr lang="en-CA" dirty="0"/>
          </a:p>
        </p:txBody>
      </p:sp>
      <p:sp>
        <p:nvSpPr>
          <p:cNvPr id="4" name="Slide Number Placeholder 3">
            <a:extLst>
              <a:ext uri="{FF2B5EF4-FFF2-40B4-BE49-F238E27FC236}">
                <a16:creationId xmlns:a16="http://schemas.microsoft.com/office/drawing/2014/main" id="{14276AE5-73CB-B3C5-8B91-08BEB8D4C865}"/>
              </a:ext>
            </a:extLst>
          </p:cNvPr>
          <p:cNvSpPr>
            <a:spLocks noGrp="1"/>
          </p:cNvSpPr>
          <p:nvPr>
            <p:ph type="sldNum" sz="quarter" idx="12"/>
          </p:nvPr>
        </p:nvSpPr>
        <p:spPr/>
        <p:txBody>
          <a:bodyPr/>
          <a:lstStyle/>
          <a:p>
            <a:fld id="{2D4968CD-B254-421D-95FF-8AE414667F1B}" type="slidenum">
              <a:rPr lang="en-CA" smtClean="0"/>
              <a:t>13</a:t>
            </a:fld>
            <a:endParaRPr lang="en-CA"/>
          </a:p>
        </p:txBody>
      </p:sp>
    </p:spTree>
    <p:extLst>
      <p:ext uri="{BB962C8B-B14F-4D97-AF65-F5344CB8AC3E}">
        <p14:creationId xmlns:p14="http://schemas.microsoft.com/office/powerpoint/2010/main" val="722009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6E44E-DEC6-BBFD-BACD-B5BD1E5B7063}"/>
              </a:ext>
            </a:extLst>
          </p:cNvPr>
          <p:cNvSpPr>
            <a:spLocks noGrp="1"/>
          </p:cNvSpPr>
          <p:nvPr>
            <p:ph type="title"/>
          </p:nvPr>
        </p:nvSpPr>
        <p:spPr/>
        <p:txBody>
          <a:bodyPr/>
          <a:lstStyle/>
          <a:p>
            <a:r>
              <a:rPr lang="en-CA" dirty="0"/>
              <a:t>Option 1 ― Organizations as Core Members</a:t>
            </a:r>
            <a:br>
              <a:rPr lang="en-CA" dirty="0"/>
            </a:br>
            <a:r>
              <a:rPr lang="en-CA" dirty="0"/>
              <a:t>Proposed Roles </a:t>
            </a:r>
          </a:p>
        </p:txBody>
      </p:sp>
      <p:sp>
        <p:nvSpPr>
          <p:cNvPr id="3" name="Content Placeholder 2">
            <a:extLst>
              <a:ext uri="{FF2B5EF4-FFF2-40B4-BE49-F238E27FC236}">
                <a16:creationId xmlns:a16="http://schemas.microsoft.com/office/drawing/2014/main" id="{0221BEED-923E-C64E-FC7E-C09ED71B45DA}"/>
              </a:ext>
            </a:extLst>
          </p:cNvPr>
          <p:cNvSpPr>
            <a:spLocks noGrp="1"/>
          </p:cNvSpPr>
          <p:nvPr>
            <p:ph sz="half" idx="1"/>
          </p:nvPr>
        </p:nvSpPr>
        <p:spPr>
          <a:xfrm>
            <a:off x="838200" y="1481667"/>
            <a:ext cx="5181600" cy="5011206"/>
          </a:xfrm>
        </p:spPr>
        <p:txBody>
          <a:bodyPr/>
          <a:lstStyle/>
          <a:p>
            <a:pPr algn="l"/>
            <a:r>
              <a:rPr lang="en-CA" sz="2000" dirty="0"/>
              <a:t>Individual Artists: </a:t>
            </a:r>
            <a:r>
              <a:rPr lang="en-CA" sz="2000" b="0" dirty="0"/>
              <a:t>End users and beneficiaries of the network; gain access to infrastructure, training, and opportunities.</a:t>
            </a:r>
          </a:p>
          <a:p>
            <a:pPr algn="l"/>
            <a:r>
              <a:rPr lang="en-CA" sz="2000" dirty="0"/>
              <a:t>Core Members: </a:t>
            </a:r>
            <a:r>
              <a:rPr lang="en-CA" sz="2000" b="0" dirty="0"/>
              <a:t>Arts and food organizations north of the 53rd parallel who appoint board members and nominate local champions, provide continuity, and offer local insight.</a:t>
            </a:r>
          </a:p>
          <a:p>
            <a:pPr algn="l"/>
            <a:r>
              <a:rPr lang="en-CA" sz="2000" dirty="0"/>
              <a:t>ImagiNorthern Board Members ($250 per meeting, max $1,000 annually): </a:t>
            </a:r>
            <a:r>
              <a:rPr lang="en-CA" sz="2000" b="0" dirty="0"/>
              <a:t>Appointed by Core Members for two-year terms; participate in board meetings and make  strategic decisions.</a:t>
            </a:r>
          </a:p>
          <a:p>
            <a:pPr algn="l"/>
            <a:r>
              <a:rPr lang="en-CA" sz="2000" dirty="0"/>
              <a:t>Local Champions (paid staff): </a:t>
            </a:r>
            <a:r>
              <a:rPr lang="en-CA" sz="2000" b="0" dirty="0"/>
              <a:t>Nominated by Core Members, hired and contracted by </a:t>
            </a:r>
            <a:r>
              <a:rPr lang="en-CA" sz="2000" b="0" dirty="0" err="1"/>
              <a:t>imagiNorthern</a:t>
            </a:r>
            <a:r>
              <a:rPr lang="en-CA" sz="2000" b="0" dirty="0"/>
              <a:t> to support local programming and lead data collection.</a:t>
            </a:r>
          </a:p>
          <a:p>
            <a:pPr algn="l"/>
            <a:endParaRPr lang="en-CA" sz="2000" dirty="0"/>
          </a:p>
        </p:txBody>
      </p:sp>
      <p:sp>
        <p:nvSpPr>
          <p:cNvPr id="4" name="Content Placeholder 3">
            <a:extLst>
              <a:ext uri="{FF2B5EF4-FFF2-40B4-BE49-F238E27FC236}">
                <a16:creationId xmlns:a16="http://schemas.microsoft.com/office/drawing/2014/main" id="{5984CE8D-2696-68FD-91EB-D6B72AD58D60}"/>
              </a:ext>
            </a:extLst>
          </p:cNvPr>
          <p:cNvSpPr>
            <a:spLocks noGrp="1"/>
          </p:cNvSpPr>
          <p:nvPr>
            <p:ph sz="half" idx="2"/>
          </p:nvPr>
        </p:nvSpPr>
        <p:spPr>
          <a:xfrm>
            <a:off x="6172200" y="1481667"/>
            <a:ext cx="5381368" cy="4695296"/>
          </a:xfrm>
        </p:spPr>
        <p:txBody>
          <a:bodyPr/>
          <a:lstStyle/>
          <a:p>
            <a:pPr algn="l"/>
            <a:r>
              <a:rPr lang="en-CA" sz="2000" dirty="0"/>
              <a:t>Paid Staff: </a:t>
            </a:r>
            <a:r>
              <a:rPr lang="en-CA" sz="2000" b="0" dirty="0"/>
              <a:t>Project Manager and Champion Coordinator hired by the board. Oversee operations, strategy execution, budgeting, and support Champions and board administration.</a:t>
            </a:r>
          </a:p>
          <a:p>
            <a:pPr algn="l"/>
            <a:r>
              <a:rPr lang="en-CA" sz="2000" dirty="0"/>
              <a:t>Partners: </a:t>
            </a:r>
            <a:r>
              <a:rPr lang="en-CA" sz="2000" b="0" dirty="0"/>
              <a:t>Organizations with shared values; work collaboratively with </a:t>
            </a:r>
            <a:r>
              <a:rPr lang="en-CA" sz="2000" b="0" dirty="0" err="1"/>
              <a:t>imagiNorthern</a:t>
            </a:r>
            <a:r>
              <a:rPr lang="en-CA" sz="2000" b="0" dirty="0"/>
              <a:t> via MOU or agreements, e.g. UCN, Creative Manitoba, Manitoba Legal Clinic for the Arts, etc.</a:t>
            </a:r>
          </a:p>
          <a:p>
            <a:pPr algn="l"/>
            <a:r>
              <a:rPr lang="en-CA" sz="2000" dirty="0"/>
              <a:t>Advisors: </a:t>
            </a:r>
            <a:r>
              <a:rPr lang="en-CA" sz="2000" b="0" dirty="0"/>
              <a:t>Individuals with regional or thematic expertise; provide insight and attend meetings as needed (non-voting).</a:t>
            </a:r>
          </a:p>
          <a:p>
            <a:pPr algn="l"/>
            <a:r>
              <a:rPr lang="en-CA" sz="2000" dirty="0"/>
              <a:t>Associates: </a:t>
            </a:r>
            <a:r>
              <a:rPr lang="en-CA" sz="2000" b="0" dirty="0"/>
              <a:t>Informal contributors such as tourism companies or marketing agencies</a:t>
            </a:r>
            <a:r>
              <a:rPr lang="en-CA" sz="2000" dirty="0"/>
              <a:t>.</a:t>
            </a:r>
            <a:br>
              <a:rPr lang="en-CA" sz="2000" dirty="0"/>
            </a:br>
            <a:endParaRPr lang="en-CA" sz="2000" dirty="0"/>
          </a:p>
          <a:p>
            <a:pPr algn="l"/>
            <a:endParaRPr lang="en-CA" sz="2000" dirty="0"/>
          </a:p>
        </p:txBody>
      </p:sp>
      <p:sp>
        <p:nvSpPr>
          <p:cNvPr id="5" name="Slide Number Placeholder 4">
            <a:extLst>
              <a:ext uri="{FF2B5EF4-FFF2-40B4-BE49-F238E27FC236}">
                <a16:creationId xmlns:a16="http://schemas.microsoft.com/office/drawing/2014/main" id="{24CD5FFA-4ADF-BF52-5899-13F7A7DE8FAE}"/>
              </a:ext>
            </a:extLst>
          </p:cNvPr>
          <p:cNvSpPr>
            <a:spLocks noGrp="1"/>
          </p:cNvSpPr>
          <p:nvPr>
            <p:ph type="sldNum" sz="quarter" idx="12"/>
          </p:nvPr>
        </p:nvSpPr>
        <p:spPr/>
        <p:txBody>
          <a:bodyPr/>
          <a:lstStyle/>
          <a:p>
            <a:fld id="{2D4968CD-B254-421D-95FF-8AE414667F1B}" type="slidenum">
              <a:rPr lang="en-CA" smtClean="0"/>
              <a:t>14</a:t>
            </a:fld>
            <a:endParaRPr lang="en-CA"/>
          </a:p>
        </p:txBody>
      </p:sp>
    </p:spTree>
    <p:extLst>
      <p:ext uri="{BB962C8B-B14F-4D97-AF65-F5344CB8AC3E}">
        <p14:creationId xmlns:p14="http://schemas.microsoft.com/office/powerpoint/2010/main" val="2976243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9E59E0-41CA-144D-249E-03A18AA9CD02}"/>
              </a:ext>
            </a:extLst>
          </p:cNvPr>
          <p:cNvSpPr>
            <a:spLocks noGrp="1"/>
          </p:cNvSpPr>
          <p:nvPr>
            <p:ph type="title"/>
          </p:nvPr>
        </p:nvSpPr>
        <p:spPr>
          <a:xfrm>
            <a:off x="849682" y="180374"/>
            <a:ext cx="9132518" cy="989541"/>
          </a:xfrm>
        </p:spPr>
        <p:txBody>
          <a:bodyPr>
            <a:noAutofit/>
          </a:bodyPr>
          <a:lstStyle/>
          <a:p>
            <a:r>
              <a:rPr lang="en-CA" sz="2400" dirty="0"/>
              <a:t>Option 1 ― Organizations as core members</a:t>
            </a:r>
            <a:br>
              <a:rPr lang="en-CA" sz="2400" dirty="0"/>
            </a:br>
            <a:r>
              <a:rPr lang="en-CA" sz="2400" dirty="0"/>
              <a:t>Major responsibilities for appointment to board and nominating local champions</a:t>
            </a:r>
          </a:p>
        </p:txBody>
      </p:sp>
      <p:sp>
        <p:nvSpPr>
          <p:cNvPr id="4" name="Slide Number Placeholder 3">
            <a:extLst>
              <a:ext uri="{FF2B5EF4-FFF2-40B4-BE49-F238E27FC236}">
                <a16:creationId xmlns:a16="http://schemas.microsoft.com/office/drawing/2014/main" id="{E9D55D5B-7373-D76B-BEFE-E0688F621AC4}"/>
              </a:ext>
            </a:extLst>
          </p:cNvPr>
          <p:cNvSpPr>
            <a:spLocks noGrp="1"/>
          </p:cNvSpPr>
          <p:nvPr>
            <p:ph type="sldNum" sz="quarter" idx="12"/>
          </p:nvPr>
        </p:nvSpPr>
        <p:spPr/>
        <p:txBody>
          <a:bodyPr/>
          <a:lstStyle/>
          <a:p>
            <a:fld id="{2D4968CD-B254-421D-95FF-8AE414667F1B}" type="slidenum">
              <a:rPr lang="en-CA" smtClean="0"/>
              <a:t>15</a:t>
            </a:fld>
            <a:endParaRPr lang="en-CA"/>
          </a:p>
        </p:txBody>
      </p:sp>
      <p:sp>
        <p:nvSpPr>
          <p:cNvPr id="5" name="Rectangle: Rounded Corners 4">
            <a:extLst>
              <a:ext uri="{FF2B5EF4-FFF2-40B4-BE49-F238E27FC236}">
                <a16:creationId xmlns:a16="http://schemas.microsoft.com/office/drawing/2014/main" id="{3FB3D19E-6D41-F0B2-F84A-612939D15522}"/>
              </a:ext>
            </a:extLst>
          </p:cNvPr>
          <p:cNvSpPr/>
          <p:nvPr/>
        </p:nvSpPr>
        <p:spPr>
          <a:xfrm>
            <a:off x="890099" y="1464601"/>
            <a:ext cx="2957938" cy="159393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400" b="1" dirty="0"/>
              <a:t>Core member organizations</a:t>
            </a:r>
          </a:p>
        </p:txBody>
      </p:sp>
      <p:sp>
        <p:nvSpPr>
          <p:cNvPr id="7" name="Rectangle: Rounded Corners 6">
            <a:extLst>
              <a:ext uri="{FF2B5EF4-FFF2-40B4-BE49-F238E27FC236}">
                <a16:creationId xmlns:a16="http://schemas.microsoft.com/office/drawing/2014/main" id="{A1D22236-DDA5-E2E6-EB6C-E46DE113E16D}"/>
              </a:ext>
            </a:extLst>
          </p:cNvPr>
          <p:cNvSpPr/>
          <p:nvPr/>
        </p:nvSpPr>
        <p:spPr>
          <a:xfrm>
            <a:off x="4982081" y="1464600"/>
            <a:ext cx="2227838" cy="1593939"/>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Nominate or Appoint ImagiNorthern Board members</a:t>
            </a:r>
          </a:p>
        </p:txBody>
      </p:sp>
      <p:cxnSp>
        <p:nvCxnSpPr>
          <p:cNvPr id="9" name="Straight Arrow Connector 8">
            <a:extLst>
              <a:ext uri="{FF2B5EF4-FFF2-40B4-BE49-F238E27FC236}">
                <a16:creationId xmlns:a16="http://schemas.microsoft.com/office/drawing/2014/main" id="{8EEBAE35-058D-9F45-03E7-0DBF777BB273}"/>
              </a:ext>
            </a:extLst>
          </p:cNvPr>
          <p:cNvCxnSpPr>
            <a:cxnSpLocks/>
            <a:stCxn id="5" idx="3"/>
            <a:endCxn id="7" idx="1"/>
          </p:cNvCxnSpPr>
          <p:nvPr/>
        </p:nvCxnSpPr>
        <p:spPr>
          <a:xfrm flipV="1">
            <a:off x="3848037" y="2261570"/>
            <a:ext cx="1134044" cy="1"/>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Straight Arrow Connector 10">
            <a:extLst>
              <a:ext uri="{FF2B5EF4-FFF2-40B4-BE49-F238E27FC236}">
                <a16:creationId xmlns:a16="http://schemas.microsoft.com/office/drawing/2014/main" id="{826333FB-1D22-CD28-DC2A-1B96ED086ED5}"/>
              </a:ext>
            </a:extLst>
          </p:cNvPr>
          <p:cNvCxnSpPr>
            <a:cxnSpLocks/>
            <a:stCxn id="5" idx="2"/>
            <a:endCxn id="16" idx="0"/>
          </p:cNvCxnSpPr>
          <p:nvPr/>
        </p:nvCxnSpPr>
        <p:spPr>
          <a:xfrm>
            <a:off x="2369068" y="3058540"/>
            <a:ext cx="0" cy="1019625"/>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6" name="Rectangle: Rounded Corners 15">
            <a:extLst>
              <a:ext uri="{FF2B5EF4-FFF2-40B4-BE49-F238E27FC236}">
                <a16:creationId xmlns:a16="http://schemas.microsoft.com/office/drawing/2014/main" id="{3822E19E-626C-AD32-1ED3-62BE4A0F0C65}"/>
              </a:ext>
            </a:extLst>
          </p:cNvPr>
          <p:cNvSpPr/>
          <p:nvPr/>
        </p:nvSpPr>
        <p:spPr>
          <a:xfrm>
            <a:off x="1255149" y="4078165"/>
            <a:ext cx="2227838" cy="1315234"/>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Nominate 3 potential Local Champion staff</a:t>
            </a:r>
          </a:p>
        </p:txBody>
      </p:sp>
      <p:sp>
        <p:nvSpPr>
          <p:cNvPr id="19" name="Rectangle: Rounded Corners 18">
            <a:extLst>
              <a:ext uri="{FF2B5EF4-FFF2-40B4-BE49-F238E27FC236}">
                <a16:creationId xmlns:a16="http://schemas.microsoft.com/office/drawing/2014/main" id="{80DEF0C3-8D99-BE64-9574-5EADB650D015}"/>
              </a:ext>
            </a:extLst>
          </p:cNvPr>
          <p:cNvSpPr/>
          <p:nvPr/>
        </p:nvSpPr>
        <p:spPr>
          <a:xfrm>
            <a:off x="4885602" y="3823260"/>
            <a:ext cx="2420795" cy="1825044"/>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Hiring Committee </a:t>
            </a:r>
            <a:r>
              <a:rPr lang="en-CA" dirty="0"/>
              <a:t>Project </a:t>
            </a:r>
            <a:r>
              <a:rPr lang="en-CA" dirty="0" err="1"/>
              <a:t>mgr</a:t>
            </a:r>
            <a:r>
              <a:rPr lang="en-CA" dirty="0"/>
              <a:t>, champion coordinator, non-local board member</a:t>
            </a:r>
            <a:endParaRPr lang="en-CA" sz="2000" dirty="0"/>
          </a:p>
        </p:txBody>
      </p:sp>
      <p:cxnSp>
        <p:nvCxnSpPr>
          <p:cNvPr id="22" name="Straight Arrow Connector 21">
            <a:extLst>
              <a:ext uri="{FF2B5EF4-FFF2-40B4-BE49-F238E27FC236}">
                <a16:creationId xmlns:a16="http://schemas.microsoft.com/office/drawing/2014/main" id="{33787EF0-DA67-30F1-3940-111E3DC0FAFA}"/>
              </a:ext>
            </a:extLst>
          </p:cNvPr>
          <p:cNvCxnSpPr>
            <a:cxnSpLocks/>
            <a:stCxn id="16" idx="3"/>
            <a:endCxn id="19" idx="1"/>
          </p:cNvCxnSpPr>
          <p:nvPr/>
        </p:nvCxnSpPr>
        <p:spPr>
          <a:xfrm>
            <a:off x="3482987" y="4735782"/>
            <a:ext cx="1402615" cy="0"/>
          </a:xfrm>
          <a:prstGeom prst="straightConnector1">
            <a:avLst/>
          </a:prstGeom>
          <a:ln w="381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Straight Arrow Connector 26">
            <a:extLst>
              <a:ext uri="{FF2B5EF4-FFF2-40B4-BE49-F238E27FC236}">
                <a16:creationId xmlns:a16="http://schemas.microsoft.com/office/drawing/2014/main" id="{EE074D89-DB5B-CD7E-811B-5943D64DA812}"/>
              </a:ext>
            </a:extLst>
          </p:cNvPr>
          <p:cNvCxnSpPr>
            <a:cxnSpLocks/>
            <a:stCxn id="7" idx="2"/>
            <a:endCxn id="19" idx="0"/>
          </p:cNvCxnSpPr>
          <p:nvPr/>
        </p:nvCxnSpPr>
        <p:spPr>
          <a:xfrm>
            <a:off x="6096000" y="3058539"/>
            <a:ext cx="0" cy="764721"/>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4" name="Rectangle: Rounded Corners 33">
            <a:extLst>
              <a:ext uri="{FF2B5EF4-FFF2-40B4-BE49-F238E27FC236}">
                <a16:creationId xmlns:a16="http://schemas.microsoft.com/office/drawing/2014/main" id="{0BE6D9A8-B34F-3F7E-1CB1-8E8FD2C17F82}"/>
              </a:ext>
            </a:extLst>
          </p:cNvPr>
          <p:cNvSpPr/>
          <p:nvPr/>
        </p:nvSpPr>
        <p:spPr>
          <a:xfrm>
            <a:off x="8243754" y="1603952"/>
            <a:ext cx="2227838" cy="1315234"/>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Hires </a:t>
            </a:r>
          </a:p>
          <a:p>
            <a:pPr algn="ctr"/>
            <a:r>
              <a:rPr lang="en-CA" sz="2000" b="1" dirty="0"/>
              <a:t>Project </a:t>
            </a:r>
            <a:r>
              <a:rPr lang="en-CA" sz="2000" b="1" dirty="0" err="1"/>
              <a:t>mgr</a:t>
            </a:r>
            <a:endParaRPr lang="en-CA" sz="2000" b="1" dirty="0"/>
          </a:p>
          <a:p>
            <a:pPr algn="ctr"/>
            <a:r>
              <a:rPr lang="en-CA" sz="2000" b="1" dirty="0"/>
              <a:t>Champion Coordinator </a:t>
            </a:r>
          </a:p>
        </p:txBody>
      </p:sp>
      <p:cxnSp>
        <p:nvCxnSpPr>
          <p:cNvPr id="35" name="Straight Arrow Connector 34">
            <a:extLst>
              <a:ext uri="{FF2B5EF4-FFF2-40B4-BE49-F238E27FC236}">
                <a16:creationId xmlns:a16="http://schemas.microsoft.com/office/drawing/2014/main" id="{B41EB3CB-CC5F-F470-4C89-B9140A169521}"/>
              </a:ext>
            </a:extLst>
          </p:cNvPr>
          <p:cNvCxnSpPr>
            <a:cxnSpLocks/>
            <a:stCxn id="7" idx="3"/>
            <a:endCxn id="34" idx="1"/>
          </p:cNvCxnSpPr>
          <p:nvPr/>
        </p:nvCxnSpPr>
        <p:spPr>
          <a:xfrm flipV="1">
            <a:off x="7209919" y="2261569"/>
            <a:ext cx="1033835" cy="1"/>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1" name="Straight Arrow Connector 40">
            <a:extLst>
              <a:ext uri="{FF2B5EF4-FFF2-40B4-BE49-F238E27FC236}">
                <a16:creationId xmlns:a16="http://schemas.microsoft.com/office/drawing/2014/main" id="{F40271E0-5ADC-37DE-21A5-C9748C12E89A}"/>
              </a:ext>
            </a:extLst>
          </p:cNvPr>
          <p:cNvCxnSpPr>
            <a:cxnSpLocks/>
            <a:stCxn id="34" idx="1"/>
            <a:endCxn id="19" idx="0"/>
          </p:cNvCxnSpPr>
          <p:nvPr/>
        </p:nvCxnSpPr>
        <p:spPr>
          <a:xfrm flipH="1">
            <a:off x="6096000" y="2261569"/>
            <a:ext cx="2147754" cy="1561691"/>
          </a:xfrm>
          <a:prstGeom prst="straightConnector1">
            <a:avLst/>
          </a:prstGeom>
          <a:ln w="381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9" name="Rectangle: Rounded Corners 48">
            <a:extLst>
              <a:ext uri="{FF2B5EF4-FFF2-40B4-BE49-F238E27FC236}">
                <a16:creationId xmlns:a16="http://schemas.microsoft.com/office/drawing/2014/main" id="{DDD079C4-D508-DF7A-78D3-DEE1D911005F}"/>
              </a:ext>
            </a:extLst>
          </p:cNvPr>
          <p:cNvSpPr/>
          <p:nvPr/>
        </p:nvSpPr>
        <p:spPr>
          <a:xfrm>
            <a:off x="8243754" y="4078165"/>
            <a:ext cx="2227838" cy="1315234"/>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Hires local champions</a:t>
            </a:r>
          </a:p>
        </p:txBody>
      </p:sp>
      <p:cxnSp>
        <p:nvCxnSpPr>
          <p:cNvPr id="50" name="Straight Arrow Connector 49">
            <a:extLst>
              <a:ext uri="{FF2B5EF4-FFF2-40B4-BE49-F238E27FC236}">
                <a16:creationId xmlns:a16="http://schemas.microsoft.com/office/drawing/2014/main" id="{FA0565E5-B576-7D68-3213-BF605D444150}"/>
              </a:ext>
            </a:extLst>
          </p:cNvPr>
          <p:cNvCxnSpPr>
            <a:cxnSpLocks/>
            <a:stCxn id="19" idx="3"/>
            <a:endCxn id="49" idx="1"/>
          </p:cNvCxnSpPr>
          <p:nvPr/>
        </p:nvCxnSpPr>
        <p:spPr>
          <a:xfrm>
            <a:off x="7306397" y="4735782"/>
            <a:ext cx="937357" cy="0"/>
          </a:xfrm>
          <a:prstGeom prst="straightConnector1">
            <a:avLst/>
          </a:prstGeom>
          <a:ln w="381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6" name="Graphic 55" descr="Badge 3 with solid fill">
            <a:extLst>
              <a:ext uri="{FF2B5EF4-FFF2-40B4-BE49-F238E27FC236}">
                <a16:creationId xmlns:a16="http://schemas.microsoft.com/office/drawing/2014/main" id="{A26B73AC-3BA6-B186-D52D-C2179C2DC8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96200" y="1072532"/>
            <a:ext cx="914400" cy="914400"/>
          </a:xfrm>
          <a:prstGeom prst="rect">
            <a:avLst/>
          </a:prstGeom>
        </p:spPr>
      </p:pic>
      <p:pic>
        <p:nvPicPr>
          <p:cNvPr id="60" name="Graphic 59" descr="Badge 1 with solid fill">
            <a:extLst>
              <a:ext uri="{FF2B5EF4-FFF2-40B4-BE49-F238E27FC236}">
                <a16:creationId xmlns:a16="http://schemas.microsoft.com/office/drawing/2014/main" id="{AB09985B-D1DD-D6BB-CC01-ABF10557D8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9759" y="1036193"/>
            <a:ext cx="914400" cy="914400"/>
          </a:xfrm>
          <a:prstGeom prst="rect">
            <a:avLst/>
          </a:prstGeom>
        </p:spPr>
      </p:pic>
      <p:pic>
        <p:nvPicPr>
          <p:cNvPr id="66" name="Graphic 65" descr="Badge with solid fill">
            <a:extLst>
              <a:ext uri="{FF2B5EF4-FFF2-40B4-BE49-F238E27FC236}">
                <a16:creationId xmlns:a16="http://schemas.microsoft.com/office/drawing/2014/main" id="{AA53A05D-2F84-9EC4-5368-53C868236E8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34318" y="1171466"/>
            <a:ext cx="914400" cy="914400"/>
          </a:xfrm>
          <a:prstGeom prst="rect">
            <a:avLst/>
          </a:prstGeom>
        </p:spPr>
      </p:pic>
      <p:cxnSp>
        <p:nvCxnSpPr>
          <p:cNvPr id="68" name="Connector: Elbow 67">
            <a:extLst>
              <a:ext uri="{FF2B5EF4-FFF2-40B4-BE49-F238E27FC236}">
                <a16:creationId xmlns:a16="http://schemas.microsoft.com/office/drawing/2014/main" id="{105D86D9-A53C-DA6E-9FFF-42877FF66DCE}"/>
              </a:ext>
            </a:extLst>
          </p:cNvPr>
          <p:cNvCxnSpPr>
            <a:stCxn id="49" idx="2"/>
            <a:endCxn id="5" idx="1"/>
          </p:cNvCxnSpPr>
          <p:nvPr/>
        </p:nvCxnSpPr>
        <p:spPr>
          <a:xfrm rot="5400000" flipH="1">
            <a:off x="3557972" y="-406302"/>
            <a:ext cx="3131828" cy="8467574"/>
          </a:xfrm>
          <a:prstGeom prst="bentConnector4">
            <a:avLst>
              <a:gd name="adj1" fmla="val -21298"/>
              <a:gd name="adj2" fmla="val 106250"/>
            </a:avLst>
          </a:prstGeom>
          <a:ln w="38100"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pic>
        <p:nvPicPr>
          <p:cNvPr id="77" name="Graphic 76" descr="Badge 6 with solid fill">
            <a:extLst>
              <a:ext uri="{FF2B5EF4-FFF2-40B4-BE49-F238E27FC236}">
                <a16:creationId xmlns:a16="http://schemas.microsoft.com/office/drawing/2014/main" id="{32B9892B-472A-389D-0140-6952ED33580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51506" y="3530147"/>
            <a:ext cx="914400" cy="914400"/>
          </a:xfrm>
          <a:prstGeom prst="rect">
            <a:avLst/>
          </a:prstGeom>
        </p:spPr>
      </p:pic>
      <p:pic>
        <p:nvPicPr>
          <p:cNvPr id="79" name="Graphic 78" descr="Badge 7 with solid fill">
            <a:extLst>
              <a:ext uri="{FF2B5EF4-FFF2-40B4-BE49-F238E27FC236}">
                <a16:creationId xmlns:a16="http://schemas.microsoft.com/office/drawing/2014/main" id="{FDFE0095-76CE-7F9C-2BAC-18B633DD0AF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844701" y="1464600"/>
            <a:ext cx="914400" cy="914400"/>
          </a:xfrm>
          <a:prstGeom prst="rect">
            <a:avLst/>
          </a:prstGeom>
        </p:spPr>
      </p:pic>
      <p:sp>
        <p:nvSpPr>
          <p:cNvPr id="80" name="Rectangle: Rounded Corners 79">
            <a:extLst>
              <a:ext uri="{FF2B5EF4-FFF2-40B4-BE49-F238E27FC236}">
                <a16:creationId xmlns:a16="http://schemas.microsoft.com/office/drawing/2014/main" id="{C94DDC96-FCAB-0D86-6A46-67A9D8CC7706}"/>
              </a:ext>
            </a:extLst>
          </p:cNvPr>
          <p:cNvSpPr/>
          <p:nvPr/>
        </p:nvSpPr>
        <p:spPr>
          <a:xfrm>
            <a:off x="10747332" y="2379000"/>
            <a:ext cx="1444668" cy="179435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accent1"/>
                </a:solidFill>
              </a:rPr>
              <a:t>Partners (MOU)</a:t>
            </a:r>
          </a:p>
          <a:p>
            <a:pPr algn="ctr"/>
            <a:r>
              <a:rPr lang="en-CA" dirty="0">
                <a:solidFill>
                  <a:schemeClr val="accent1"/>
                </a:solidFill>
              </a:rPr>
              <a:t>Advisors</a:t>
            </a:r>
          </a:p>
          <a:p>
            <a:pPr algn="ctr"/>
            <a:r>
              <a:rPr lang="en-CA" dirty="0">
                <a:solidFill>
                  <a:schemeClr val="accent1"/>
                </a:solidFill>
              </a:rPr>
              <a:t>Associates</a:t>
            </a:r>
          </a:p>
          <a:p>
            <a:pPr algn="ctr"/>
            <a:endParaRPr lang="en-CA" dirty="0">
              <a:solidFill>
                <a:schemeClr val="accent1"/>
              </a:solidFill>
            </a:endParaRPr>
          </a:p>
        </p:txBody>
      </p:sp>
      <p:cxnSp>
        <p:nvCxnSpPr>
          <p:cNvPr id="84" name="Straight Arrow Connector 83">
            <a:extLst>
              <a:ext uri="{FF2B5EF4-FFF2-40B4-BE49-F238E27FC236}">
                <a16:creationId xmlns:a16="http://schemas.microsoft.com/office/drawing/2014/main" id="{85057F53-529A-9210-5E59-59D556B780C9}"/>
              </a:ext>
            </a:extLst>
          </p:cNvPr>
          <p:cNvCxnSpPr>
            <a:stCxn id="49" idx="0"/>
            <a:endCxn id="34" idx="2"/>
          </p:cNvCxnSpPr>
          <p:nvPr/>
        </p:nvCxnSpPr>
        <p:spPr>
          <a:xfrm flipV="1">
            <a:off x="9357673" y="2919186"/>
            <a:ext cx="0" cy="1158979"/>
          </a:xfrm>
          <a:prstGeom prst="straightConnector1">
            <a:avLst/>
          </a:prstGeom>
          <a:ln w="38100">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FB64D503-2AA2-87E7-8362-54F11DEC5CF2}"/>
              </a:ext>
            </a:extLst>
          </p:cNvPr>
          <p:cNvSpPr txBox="1"/>
          <p:nvPr/>
        </p:nvSpPr>
        <p:spPr>
          <a:xfrm>
            <a:off x="850604" y="6068405"/>
            <a:ext cx="10503196" cy="369332"/>
          </a:xfrm>
          <a:prstGeom prst="rect">
            <a:avLst/>
          </a:prstGeom>
          <a:noFill/>
        </p:spPr>
        <p:txBody>
          <a:bodyPr wrap="none" rtlCol="0">
            <a:spAutoFit/>
          </a:bodyPr>
          <a:lstStyle/>
          <a:p>
            <a:r>
              <a:rPr lang="en-CA" dirty="0"/>
              <a:t>Local champions work in home communities; supported by regional coordinator and local core members</a:t>
            </a:r>
          </a:p>
        </p:txBody>
      </p:sp>
      <p:pic>
        <p:nvPicPr>
          <p:cNvPr id="2" name="Graphic 1" descr="Badge 4 with solid fill">
            <a:extLst>
              <a:ext uri="{FF2B5EF4-FFF2-40B4-BE49-F238E27FC236}">
                <a16:creationId xmlns:a16="http://schemas.microsoft.com/office/drawing/2014/main" id="{CFF3BFF4-2B31-DC37-A2C8-11F62ECA1B9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90098" y="3510112"/>
            <a:ext cx="914400" cy="914400"/>
          </a:xfrm>
          <a:prstGeom prst="rect">
            <a:avLst/>
          </a:prstGeom>
        </p:spPr>
      </p:pic>
      <p:pic>
        <p:nvPicPr>
          <p:cNvPr id="3" name="Graphic 2" descr="Badge 5 with solid fill">
            <a:extLst>
              <a:ext uri="{FF2B5EF4-FFF2-40B4-BE49-F238E27FC236}">
                <a16:creationId xmlns:a16="http://schemas.microsoft.com/office/drawing/2014/main" id="{DD9DBA25-210F-AA9C-BD12-C9EF8084C37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442403" y="3305908"/>
            <a:ext cx="914400" cy="914400"/>
          </a:xfrm>
          <a:prstGeom prst="rect">
            <a:avLst/>
          </a:prstGeom>
        </p:spPr>
      </p:pic>
      <p:pic>
        <p:nvPicPr>
          <p:cNvPr id="8" name="Graphic 7" descr="Badge 6 with solid fill">
            <a:extLst>
              <a:ext uri="{FF2B5EF4-FFF2-40B4-BE49-F238E27FC236}">
                <a16:creationId xmlns:a16="http://schemas.microsoft.com/office/drawing/2014/main" id="{18FBF78E-01E6-CAE5-6F20-092C5BBACEC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1567" y="5441952"/>
            <a:ext cx="914400" cy="914400"/>
          </a:xfrm>
          <a:prstGeom prst="rect">
            <a:avLst/>
          </a:prstGeom>
        </p:spPr>
      </p:pic>
    </p:spTree>
    <p:extLst>
      <p:ext uri="{BB962C8B-B14F-4D97-AF65-F5344CB8AC3E}">
        <p14:creationId xmlns:p14="http://schemas.microsoft.com/office/powerpoint/2010/main" val="157386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500"/>
                                        <p:tgtEl>
                                          <p:spTgt spid="6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500"/>
                                        <p:tgtEl>
                                          <p:spTgt spid="6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500"/>
                                        <p:tgtEl>
                                          <p:spTgt spid="35"/>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500"/>
                                        <p:tgtEl>
                                          <p:spTgt spid="5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up)">
                                      <p:cBhvr>
                                        <p:cTn id="42" dur="500"/>
                                        <p:tgtEl>
                                          <p:spTgt spid="11"/>
                                        </p:tgtEl>
                                      </p:cBhvr>
                                    </p:animEffect>
                                  </p:childTnLst>
                                </p:cTn>
                              </p:par>
                            </p:childTnLst>
                          </p:cTn>
                        </p:par>
                        <p:par>
                          <p:cTn id="43" fill="hold">
                            <p:stCondLst>
                              <p:cond delay="500"/>
                            </p:stCondLst>
                            <p:childTnLst>
                              <p:par>
                                <p:cTn id="44" presetID="22" presetClass="entr" presetSubtype="1"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up)">
                                      <p:cBhvr>
                                        <p:cTn id="46" dur="500"/>
                                        <p:tgtEl>
                                          <p:spTgt spid="16"/>
                                        </p:tgtEl>
                                      </p:cBhvr>
                                    </p:animEffect>
                                  </p:childTnLst>
                                </p:cTn>
                              </p:par>
                            </p:childTnLst>
                          </p:cTn>
                        </p:par>
                        <p:par>
                          <p:cTn id="47" fill="hold">
                            <p:stCondLst>
                              <p:cond delay="1000"/>
                            </p:stCondLst>
                            <p:childTnLst>
                              <p:par>
                                <p:cTn id="48" presetID="10" presetClass="entr" presetSubtype="0" fill="hold" nodeType="after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fade">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childTnLst>
                          </p:cTn>
                        </p:par>
                        <p:par>
                          <p:cTn id="60" fill="hold">
                            <p:stCondLst>
                              <p:cond delay="1000"/>
                            </p:stCondLst>
                            <p:childTnLst>
                              <p:par>
                                <p:cTn id="61" presetID="10" presetClass="entr" presetSubtype="0" fill="hold" nodeType="after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fade">
                                      <p:cBhvr>
                                        <p:cTn id="63" dur="500"/>
                                        <p:tgtEl>
                                          <p:spTgt spid="3"/>
                                        </p:tgtEl>
                                      </p:cBhvr>
                                    </p:animEffect>
                                  </p:childTnLst>
                                </p:cTn>
                              </p:par>
                            </p:childTnLst>
                          </p:cTn>
                        </p:par>
                        <p:par>
                          <p:cTn id="64" fill="hold">
                            <p:stCondLst>
                              <p:cond delay="1500"/>
                            </p:stCondLst>
                            <p:childTnLst>
                              <p:par>
                                <p:cTn id="65" presetID="22" presetClass="entr" presetSubtype="1" fill="hold" nodeType="after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wipe(up)">
                                      <p:cBhvr>
                                        <p:cTn id="67" dur="500"/>
                                        <p:tgtEl>
                                          <p:spTgt spid="41"/>
                                        </p:tgtEl>
                                      </p:cBhvr>
                                    </p:animEffect>
                                  </p:childTnLst>
                                </p:cTn>
                              </p:par>
                            </p:childTnLst>
                          </p:cTn>
                        </p:par>
                        <p:par>
                          <p:cTn id="68" fill="hold">
                            <p:stCondLst>
                              <p:cond delay="2000"/>
                            </p:stCondLst>
                            <p:childTnLst>
                              <p:par>
                                <p:cTn id="69" presetID="22" presetClass="entr" presetSubtype="1" fill="hold" nodeType="after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wipe(up)">
                                      <p:cBhvr>
                                        <p:cTn id="71" dur="5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50"/>
                                        </p:tgtEl>
                                        <p:attrNameLst>
                                          <p:attrName>style.visibility</p:attrName>
                                        </p:attrNameLst>
                                      </p:cBhvr>
                                      <p:to>
                                        <p:strVal val="visible"/>
                                      </p:to>
                                    </p:set>
                                    <p:animEffect transition="in" filter="wipe(left)">
                                      <p:cBhvr>
                                        <p:cTn id="76" dur="500"/>
                                        <p:tgtEl>
                                          <p:spTgt spid="50"/>
                                        </p:tgtEl>
                                      </p:cBhvr>
                                    </p:animEffect>
                                  </p:childTnLst>
                                </p:cTn>
                              </p:par>
                            </p:childTnLst>
                          </p:cTn>
                        </p:par>
                        <p:par>
                          <p:cTn id="77" fill="hold">
                            <p:stCondLst>
                              <p:cond delay="500"/>
                            </p:stCondLst>
                            <p:childTnLst>
                              <p:par>
                                <p:cTn id="78" presetID="10" presetClass="entr" presetSubtype="0" fill="hold" grpId="0" nodeType="afterEffect">
                                  <p:stCondLst>
                                    <p:cond delay="0"/>
                                  </p:stCondLst>
                                  <p:childTnLst>
                                    <p:set>
                                      <p:cBhvr>
                                        <p:cTn id="79" dur="1" fill="hold">
                                          <p:stCondLst>
                                            <p:cond delay="0"/>
                                          </p:stCondLst>
                                        </p:cTn>
                                        <p:tgtEl>
                                          <p:spTgt spid="49"/>
                                        </p:tgtEl>
                                        <p:attrNameLst>
                                          <p:attrName>style.visibility</p:attrName>
                                        </p:attrNameLst>
                                      </p:cBhvr>
                                      <p:to>
                                        <p:strVal val="visible"/>
                                      </p:to>
                                    </p:set>
                                    <p:animEffect transition="in" filter="fade">
                                      <p:cBhvr>
                                        <p:cTn id="80" dur="500"/>
                                        <p:tgtEl>
                                          <p:spTgt spid="49"/>
                                        </p:tgtEl>
                                      </p:cBhvr>
                                    </p:animEffect>
                                  </p:childTnLst>
                                </p:cTn>
                              </p:par>
                            </p:childTnLst>
                          </p:cTn>
                        </p:par>
                        <p:par>
                          <p:cTn id="81" fill="hold">
                            <p:stCondLst>
                              <p:cond delay="1000"/>
                            </p:stCondLst>
                            <p:childTnLst>
                              <p:par>
                                <p:cTn id="82" presetID="21" presetClass="entr" presetSubtype="1" fill="hold" nodeType="afterEffect">
                                  <p:stCondLst>
                                    <p:cond delay="0"/>
                                  </p:stCondLst>
                                  <p:childTnLst>
                                    <p:set>
                                      <p:cBhvr>
                                        <p:cTn id="83" dur="1" fill="hold">
                                          <p:stCondLst>
                                            <p:cond delay="0"/>
                                          </p:stCondLst>
                                        </p:cTn>
                                        <p:tgtEl>
                                          <p:spTgt spid="77"/>
                                        </p:tgtEl>
                                        <p:attrNameLst>
                                          <p:attrName>style.visibility</p:attrName>
                                        </p:attrNameLst>
                                      </p:cBhvr>
                                      <p:to>
                                        <p:strVal val="visible"/>
                                      </p:to>
                                    </p:set>
                                    <p:animEffect transition="in" filter="wheel(1)">
                                      <p:cBhvr>
                                        <p:cTn id="84" dur="2000"/>
                                        <p:tgtEl>
                                          <p:spTgt spid="77"/>
                                        </p:tgtEl>
                                      </p:cBhvr>
                                    </p:animEffect>
                                  </p:childTnLst>
                                </p:cTn>
                              </p:par>
                            </p:childTnLst>
                          </p:cTn>
                        </p:par>
                        <p:par>
                          <p:cTn id="85" fill="hold">
                            <p:stCondLst>
                              <p:cond delay="3000"/>
                            </p:stCondLst>
                            <p:childTnLst>
                              <p:par>
                                <p:cTn id="86" presetID="16" presetClass="entr" presetSubtype="42" fill="hold" nodeType="afterEffect">
                                  <p:stCondLst>
                                    <p:cond delay="0"/>
                                  </p:stCondLst>
                                  <p:childTnLst>
                                    <p:set>
                                      <p:cBhvr>
                                        <p:cTn id="87" dur="1" fill="hold">
                                          <p:stCondLst>
                                            <p:cond delay="0"/>
                                          </p:stCondLst>
                                        </p:cTn>
                                        <p:tgtEl>
                                          <p:spTgt spid="84"/>
                                        </p:tgtEl>
                                        <p:attrNameLst>
                                          <p:attrName>style.visibility</p:attrName>
                                        </p:attrNameLst>
                                      </p:cBhvr>
                                      <p:to>
                                        <p:strVal val="visible"/>
                                      </p:to>
                                    </p:set>
                                    <p:animEffect transition="in" filter="barn(outHorizontal)">
                                      <p:cBhvr>
                                        <p:cTn id="88" dur="500"/>
                                        <p:tgtEl>
                                          <p:spTgt spid="84"/>
                                        </p:tgtEl>
                                      </p:cBhvr>
                                    </p:animEffect>
                                  </p:childTnLst>
                                </p:cTn>
                              </p:par>
                            </p:childTnLst>
                          </p:cTn>
                        </p:par>
                        <p:par>
                          <p:cTn id="89" fill="hold">
                            <p:stCondLst>
                              <p:cond delay="3500"/>
                            </p:stCondLst>
                            <p:childTnLst>
                              <p:par>
                                <p:cTn id="90" presetID="16" presetClass="entr" presetSubtype="37" fill="hold" nodeType="afterEffect">
                                  <p:stCondLst>
                                    <p:cond delay="1000"/>
                                  </p:stCondLst>
                                  <p:childTnLst>
                                    <p:set>
                                      <p:cBhvr>
                                        <p:cTn id="91" dur="1" fill="hold">
                                          <p:stCondLst>
                                            <p:cond delay="0"/>
                                          </p:stCondLst>
                                        </p:cTn>
                                        <p:tgtEl>
                                          <p:spTgt spid="68"/>
                                        </p:tgtEl>
                                        <p:attrNameLst>
                                          <p:attrName>style.visibility</p:attrName>
                                        </p:attrNameLst>
                                      </p:cBhvr>
                                      <p:to>
                                        <p:strVal val="visible"/>
                                      </p:to>
                                    </p:set>
                                    <p:animEffect transition="in" filter="barn(outVertical)">
                                      <p:cBhvr>
                                        <p:cTn id="92" dur="1000"/>
                                        <p:tgtEl>
                                          <p:spTgt spid="68"/>
                                        </p:tgtEl>
                                      </p:cBhvr>
                                    </p:animEffect>
                                  </p:childTnLst>
                                </p:cTn>
                              </p:par>
                            </p:childTnLst>
                          </p:cTn>
                        </p:par>
                        <p:par>
                          <p:cTn id="93" fill="hold">
                            <p:stCondLst>
                              <p:cond delay="5500"/>
                            </p:stCondLst>
                            <p:childTnLst>
                              <p:par>
                                <p:cTn id="94" presetID="22" presetClass="entr" presetSubtype="8" fill="hold" grpId="0" nodeType="afterEffect">
                                  <p:stCondLst>
                                    <p:cond delay="0"/>
                                  </p:stCondLst>
                                  <p:childTnLst>
                                    <p:set>
                                      <p:cBhvr>
                                        <p:cTn id="95" dur="1" fill="hold">
                                          <p:stCondLst>
                                            <p:cond delay="0"/>
                                          </p:stCondLst>
                                        </p:cTn>
                                        <p:tgtEl>
                                          <p:spTgt spid="85"/>
                                        </p:tgtEl>
                                        <p:attrNameLst>
                                          <p:attrName>style.visibility</p:attrName>
                                        </p:attrNameLst>
                                      </p:cBhvr>
                                      <p:to>
                                        <p:strVal val="visible"/>
                                      </p:to>
                                    </p:set>
                                    <p:animEffect transition="in" filter="wipe(left)">
                                      <p:cBhvr>
                                        <p:cTn id="96" dur="500"/>
                                        <p:tgtEl>
                                          <p:spTgt spid="85"/>
                                        </p:tgtEl>
                                      </p:cBhvr>
                                    </p:animEffect>
                                  </p:childTnLst>
                                </p:cTn>
                              </p:par>
                            </p:childTnLst>
                          </p:cTn>
                        </p:par>
                        <p:par>
                          <p:cTn id="97" fill="hold">
                            <p:stCondLst>
                              <p:cond delay="6000"/>
                            </p:stCondLst>
                            <p:childTnLst>
                              <p:par>
                                <p:cTn id="98" presetID="21" presetClass="entr" presetSubtype="1" fill="hold" nodeType="afterEffect">
                                  <p:stCondLst>
                                    <p:cond delay="0"/>
                                  </p:stCondLst>
                                  <p:childTnLst>
                                    <p:set>
                                      <p:cBhvr>
                                        <p:cTn id="99" dur="1" fill="hold">
                                          <p:stCondLst>
                                            <p:cond delay="0"/>
                                          </p:stCondLst>
                                        </p:cTn>
                                        <p:tgtEl>
                                          <p:spTgt spid="8"/>
                                        </p:tgtEl>
                                        <p:attrNameLst>
                                          <p:attrName>style.visibility</p:attrName>
                                        </p:attrNameLst>
                                      </p:cBhvr>
                                      <p:to>
                                        <p:strVal val="visible"/>
                                      </p:to>
                                    </p:set>
                                    <p:animEffect transition="in" filter="wheel(1)">
                                      <p:cBhvr>
                                        <p:cTn id="100" dur="2000"/>
                                        <p:tgtEl>
                                          <p:spTgt spid="8"/>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80"/>
                                        </p:tgtEl>
                                        <p:attrNameLst>
                                          <p:attrName>style.visibility</p:attrName>
                                        </p:attrNameLst>
                                      </p:cBhvr>
                                      <p:to>
                                        <p:strVal val="visible"/>
                                      </p:to>
                                    </p:set>
                                    <p:animEffect transition="in" filter="fade">
                                      <p:cBhvr>
                                        <p:cTn id="103" dur="500"/>
                                        <p:tgtEl>
                                          <p:spTgt spid="80"/>
                                        </p:tgtEl>
                                      </p:cBhvr>
                                    </p:animEffect>
                                  </p:childTnLst>
                                </p:cTn>
                              </p:par>
                            </p:childTnLst>
                          </p:cTn>
                        </p:par>
                        <p:par>
                          <p:cTn id="104" fill="hold">
                            <p:stCondLst>
                              <p:cond delay="8000"/>
                            </p:stCondLst>
                            <p:childTnLst>
                              <p:par>
                                <p:cTn id="105" presetID="10" presetClass="entr" presetSubtype="0" fill="hold" nodeType="afterEffect">
                                  <p:stCondLst>
                                    <p:cond delay="0"/>
                                  </p:stCondLst>
                                  <p:childTnLst>
                                    <p:set>
                                      <p:cBhvr>
                                        <p:cTn id="106" dur="1" fill="hold">
                                          <p:stCondLst>
                                            <p:cond delay="0"/>
                                          </p:stCondLst>
                                        </p:cTn>
                                        <p:tgtEl>
                                          <p:spTgt spid="79"/>
                                        </p:tgtEl>
                                        <p:attrNameLst>
                                          <p:attrName>style.visibility</p:attrName>
                                        </p:attrNameLst>
                                      </p:cBhvr>
                                      <p:to>
                                        <p:strVal val="visible"/>
                                      </p:to>
                                    </p:set>
                                    <p:animEffect transition="in" filter="fade">
                                      <p:cBhvr>
                                        <p:cTn id="10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6" grpId="0" animBg="1"/>
      <p:bldP spid="19" grpId="0" animBg="1"/>
      <p:bldP spid="34" grpId="0" animBg="1"/>
      <p:bldP spid="49" grpId="0" animBg="1"/>
      <p:bldP spid="80" grpId="0" animBg="1"/>
      <p:bldP spid="8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FA10FA2-2038-812E-C77D-03A7CD5403C7}"/>
              </a:ext>
            </a:extLst>
          </p:cNvPr>
          <p:cNvSpPr/>
          <p:nvPr/>
        </p:nvSpPr>
        <p:spPr>
          <a:xfrm>
            <a:off x="707199" y="1603332"/>
            <a:ext cx="11060482" cy="4896856"/>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CA" sz="2800" b="1" dirty="0">
                <a:solidFill>
                  <a:schemeClr val="bg1">
                    <a:lumMod val="10000"/>
                  </a:schemeClr>
                </a:solidFill>
              </a:rPr>
              <a:t>Core Members = Local Organizations</a:t>
            </a:r>
          </a:p>
        </p:txBody>
      </p:sp>
      <p:sp>
        <p:nvSpPr>
          <p:cNvPr id="2" name="Title 1">
            <a:extLst>
              <a:ext uri="{FF2B5EF4-FFF2-40B4-BE49-F238E27FC236}">
                <a16:creationId xmlns:a16="http://schemas.microsoft.com/office/drawing/2014/main" id="{6A9CD1E7-09C5-A20A-129D-DAD8A94A1CBF}"/>
              </a:ext>
            </a:extLst>
          </p:cNvPr>
          <p:cNvSpPr>
            <a:spLocks noGrp="1"/>
          </p:cNvSpPr>
          <p:nvPr>
            <p:ph type="title"/>
          </p:nvPr>
        </p:nvSpPr>
        <p:spPr>
          <a:xfrm>
            <a:off x="838200" y="365127"/>
            <a:ext cx="8936736" cy="719426"/>
          </a:xfrm>
        </p:spPr>
        <p:txBody>
          <a:bodyPr>
            <a:normAutofit fontScale="90000"/>
          </a:bodyPr>
          <a:lstStyle/>
          <a:p>
            <a:r>
              <a:rPr lang="en-CA" dirty="0"/>
              <a:t>Option 1 ― </a:t>
            </a:r>
            <a:br>
              <a:rPr lang="en-CA" dirty="0"/>
            </a:br>
            <a:r>
              <a:rPr lang="en-CA" dirty="0"/>
              <a:t>Draft Organizational Structure for current 2-headed organization</a:t>
            </a:r>
          </a:p>
        </p:txBody>
      </p:sp>
      <p:graphicFrame>
        <p:nvGraphicFramePr>
          <p:cNvPr id="5" name="Content Placeholder 4">
            <a:extLst>
              <a:ext uri="{FF2B5EF4-FFF2-40B4-BE49-F238E27FC236}">
                <a16:creationId xmlns:a16="http://schemas.microsoft.com/office/drawing/2014/main" id="{6DAF0CB9-EC3E-DBE2-B273-2E030CE890DF}"/>
              </a:ext>
            </a:extLst>
          </p:cNvPr>
          <p:cNvGraphicFramePr>
            <a:graphicFrameLocks noGrp="1"/>
          </p:cNvGraphicFramePr>
          <p:nvPr>
            <p:ph idx="1"/>
            <p:extLst>
              <p:ext uri="{D42A27DB-BD31-4B8C-83A1-F6EECF244321}">
                <p14:modId xmlns:p14="http://schemas.microsoft.com/office/powerpoint/2010/main" val="849942190"/>
              </p:ext>
            </p:extLst>
          </p:nvPr>
        </p:nvGraphicFramePr>
        <p:xfrm>
          <a:off x="1689970" y="2278107"/>
          <a:ext cx="9094940" cy="39598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D88B50F1-0273-D459-F10C-653D4ED71A52}"/>
              </a:ext>
            </a:extLst>
          </p:cNvPr>
          <p:cNvSpPr>
            <a:spLocks noGrp="1"/>
          </p:cNvSpPr>
          <p:nvPr>
            <p:ph type="sldNum" sz="quarter" idx="12"/>
          </p:nvPr>
        </p:nvSpPr>
        <p:spPr/>
        <p:txBody>
          <a:bodyPr/>
          <a:lstStyle/>
          <a:p>
            <a:fld id="{2D4968CD-B254-421D-95FF-8AE414667F1B}" type="slidenum">
              <a:rPr lang="en-CA" smtClean="0"/>
              <a:t>16</a:t>
            </a:fld>
            <a:endParaRPr lang="en-CA"/>
          </a:p>
        </p:txBody>
      </p:sp>
    </p:spTree>
    <p:extLst>
      <p:ext uri="{BB962C8B-B14F-4D97-AF65-F5344CB8AC3E}">
        <p14:creationId xmlns:p14="http://schemas.microsoft.com/office/powerpoint/2010/main" val="70665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
                                            <p:graphicEl>
                                              <a:dgm id="{A46295F6-2EB3-471A-B007-268E69B22DD8}"/>
                                            </p:graphicEl>
                                          </p:spTgt>
                                        </p:tgtEl>
                                        <p:attrNameLst>
                                          <p:attrName>style.visibility</p:attrName>
                                        </p:attrNameLst>
                                      </p:cBhvr>
                                      <p:to>
                                        <p:strVal val="visible"/>
                                      </p:to>
                                    </p:set>
                                    <p:animEffect transition="in" filter="wipe(left)">
                                      <p:cBhvr>
                                        <p:cTn id="15" dur="500"/>
                                        <p:tgtEl>
                                          <p:spTgt spid="5">
                                            <p:graphicEl>
                                              <a:dgm id="{A46295F6-2EB3-471A-B007-268E69B22DD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graphicEl>
                                              <a:dgm id="{294E7A68-C427-4F35-BC70-70BC08A5A4FB}"/>
                                            </p:graphicEl>
                                          </p:spTgt>
                                        </p:tgtEl>
                                        <p:attrNameLst>
                                          <p:attrName>style.visibility</p:attrName>
                                        </p:attrNameLst>
                                      </p:cBhvr>
                                      <p:to>
                                        <p:strVal val="visible"/>
                                      </p:to>
                                    </p:set>
                                    <p:animEffect transition="in" filter="wipe(left)">
                                      <p:cBhvr>
                                        <p:cTn id="20" dur="500"/>
                                        <p:tgtEl>
                                          <p:spTgt spid="5">
                                            <p:graphicEl>
                                              <a:dgm id="{294E7A68-C427-4F35-BC70-70BC08A5A4FB}"/>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graphicEl>
                                              <a:dgm id="{663BD5AE-3020-463E-8691-BB8C897FB1B7}"/>
                                            </p:graphicEl>
                                          </p:spTgt>
                                        </p:tgtEl>
                                        <p:attrNameLst>
                                          <p:attrName>style.visibility</p:attrName>
                                        </p:attrNameLst>
                                      </p:cBhvr>
                                      <p:to>
                                        <p:strVal val="visible"/>
                                      </p:to>
                                    </p:set>
                                    <p:animEffect transition="in" filter="wipe(left)">
                                      <p:cBhvr>
                                        <p:cTn id="25" dur="500"/>
                                        <p:tgtEl>
                                          <p:spTgt spid="5">
                                            <p:graphicEl>
                                              <a:dgm id="{663BD5AE-3020-463E-8691-BB8C897FB1B7}"/>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graphicEl>
                                              <a:dgm id="{B08B69A0-9B7C-4241-A0B7-DE113416F004}"/>
                                            </p:graphicEl>
                                          </p:spTgt>
                                        </p:tgtEl>
                                        <p:attrNameLst>
                                          <p:attrName>style.visibility</p:attrName>
                                        </p:attrNameLst>
                                      </p:cBhvr>
                                      <p:to>
                                        <p:strVal val="visible"/>
                                      </p:to>
                                    </p:set>
                                    <p:animEffect transition="in" filter="wipe(left)">
                                      <p:cBhvr>
                                        <p:cTn id="30" dur="500"/>
                                        <p:tgtEl>
                                          <p:spTgt spid="5">
                                            <p:graphicEl>
                                              <a:dgm id="{B08B69A0-9B7C-4241-A0B7-DE113416F004}"/>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
                                            <p:graphicEl>
                                              <a:dgm id="{28151E25-ADBB-4C66-AE51-8C27ED8A8950}"/>
                                            </p:graphicEl>
                                          </p:spTgt>
                                        </p:tgtEl>
                                        <p:attrNameLst>
                                          <p:attrName>style.visibility</p:attrName>
                                        </p:attrNameLst>
                                      </p:cBhvr>
                                      <p:to>
                                        <p:strVal val="visible"/>
                                      </p:to>
                                    </p:set>
                                    <p:animEffect transition="in" filter="wipe(left)">
                                      <p:cBhvr>
                                        <p:cTn id="35" dur="500"/>
                                        <p:tgtEl>
                                          <p:spTgt spid="5">
                                            <p:graphicEl>
                                              <a:dgm id="{28151E25-ADBB-4C66-AE51-8C27ED8A8950}"/>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
                                            <p:graphicEl>
                                              <a:dgm id="{4955B844-6488-41EF-A38F-6302A22CC3B7}"/>
                                            </p:graphicEl>
                                          </p:spTgt>
                                        </p:tgtEl>
                                        <p:attrNameLst>
                                          <p:attrName>style.visibility</p:attrName>
                                        </p:attrNameLst>
                                      </p:cBhvr>
                                      <p:to>
                                        <p:strVal val="visible"/>
                                      </p:to>
                                    </p:set>
                                    <p:animEffect transition="in" filter="wipe(left)">
                                      <p:cBhvr>
                                        <p:cTn id="40" dur="500"/>
                                        <p:tgtEl>
                                          <p:spTgt spid="5">
                                            <p:graphicEl>
                                              <a:dgm id="{4955B844-6488-41EF-A38F-6302A22CC3B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Graphic spid="5"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E504D-AB7F-D446-3F32-ADE92F6CD3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21C047A-D9F1-0130-73DD-536E2AD43832}"/>
              </a:ext>
            </a:extLst>
          </p:cNvPr>
          <p:cNvSpPr>
            <a:spLocks noGrp="1"/>
          </p:cNvSpPr>
          <p:nvPr>
            <p:ph type="title"/>
          </p:nvPr>
        </p:nvSpPr>
        <p:spPr>
          <a:xfrm>
            <a:off x="838200" y="365127"/>
            <a:ext cx="8936736" cy="989541"/>
          </a:xfrm>
        </p:spPr>
        <p:txBody>
          <a:bodyPr>
            <a:normAutofit/>
          </a:bodyPr>
          <a:lstStyle/>
          <a:p>
            <a:r>
              <a:rPr lang="en-CA" dirty="0">
                <a:solidFill>
                  <a:schemeClr val="accent3"/>
                </a:solidFill>
              </a:rPr>
              <a:t>Steering Committee liked …  </a:t>
            </a:r>
          </a:p>
        </p:txBody>
      </p:sp>
      <p:sp>
        <p:nvSpPr>
          <p:cNvPr id="7" name="Content Placeholder 6">
            <a:extLst>
              <a:ext uri="{FF2B5EF4-FFF2-40B4-BE49-F238E27FC236}">
                <a16:creationId xmlns:a16="http://schemas.microsoft.com/office/drawing/2014/main" id="{97CCE568-C066-2FD4-A07A-F1FDA0513BFA}"/>
              </a:ext>
            </a:extLst>
          </p:cNvPr>
          <p:cNvSpPr>
            <a:spLocks noGrp="1"/>
          </p:cNvSpPr>
          <p:nvPr>
            <p:ph idx="1"/>
          </p:nvPr>
        </p:nvSpPr>
        <p:spPr>
          <a:xfrm>
            <a:off x="838200" y="1422401"/>
            <a:ext cx="10515600" cy="4754563"/>
          </a:xfrm>
        </p:spPr>
        <p:txBody>
          <a:bodyPr>
            <a:normAutofit fontScale="92500" lnSpcReduction="10000"/>
          </a:bodyPr>
          <a:lstStyle/>
          <a:p>
            <a:pPr lvl="0"/>
            <a:r>
              <a:rPr lang="en-CA" dirty="0">
                <a:solidFill>
                  <a:schemeClr val="accent3"/>
                </a:solidFill>
              </a:rPr>
              <a:t>Core principles emphasized:</a:t>
            </a:r>
          </a:p>
          <a:p>
            <a:pPr lvl="1"/>
            <a:r>
              <a:rPr lang="en-CA" dirty="0">
                <a:solidFill>
                  <a:schemeClr val="accent3"/>
                </a:solidFill>
              </a:rPr>
              <a:t>Decisions must clearly reflect the interests, priorities, and lived realities of their local northern communities</a:t>
            </a:r>
          </a:p>
          <a:p>
            <a:pPr lvl="1"/>
            <a:r>
              <a:rPr lang="en-CA" dirty="0">
                <a:solidFill>
                  <a:schemeClr val="accent3"/>
                </a:solidFill>
              </a:rPr>
              <a:t>Avoid repeating past models where at times:</a:t>
            </a:r>
          </a:p>
          <a:p>
            <a:pPr lvl="2"/>
            <a:r>
              <a:rPr lang="en-CA" dirty="0">
                <a:solidFill>
                  <a:schemeClr val="accent3"/>
                </a:solidFill>
              </a:rPr>
              <a:t>affected communities were not meaningfully involved in important decisions, </a:t>
            </a:r>
          </a:p>
          <a:p>
            <a:pPr lvl="2"/>
            <a:r>
              <a:rPr lang="en-CA" dirty="0">
                <a:solidFill>
                  <a:schemeClr val="accent3"/>
                </a:solidFill>
              </a:rPr>
              <a:t>local connections with the local arts communities were not sufficient to do the work envisioned </a:t>
            </a:r>
          </a:p>
          <a:p>
            <a:r>
              <a:rPr lang="en-CA" dirty="0">
                <a:solidFill>
                  <a:schemeClr val="accent3"/>
                </a:solidFill>
              </a:rPr>
              <a:t>Local member organizations </a:t>
            </a:r>
            <a:r>
              <a:rPr lang="en-CA" u="sng" dirty="0">
                <a:solidFill>
                  <a:schemeClr val="accent3"/>
                </a:solidFill>
              </a:rPr>
              <a:t>not</a:t>
            </a:r>
            <a:r>
              <a:rPr lang="en-CA" dirty="0">
                <a:solidFill>
                  <a:schemeClr val="accent3"/>
                </a:solidFill>
              </a:rPr>
              <a:t> making final hiring or firing decisions for local champions</a:t>
            </a:r>
          </a:p>
          <a:p>
            <a:pPr lvl="1"/>
            <a:r>
              <a:rPr lang="en-CA" dirty="0">
                <a:solidFill>
                  <a:schemeClr val="accent3"/>
                </a:solidFill>
              </a:rPr>
              <a:t>Helps avoid personal conflicts in small communities</a:t>
            </a:r>
          </a:p>
          <a:p>
            <a:r>
              <a:rPr lang="en-CA" dirty="0">
                <a:solidFill>
                  <a:schemeClr val="accent3"/>
                </a:solidFill>
              </a:rPr>
              <a:t>Board and staff balance local knowledge and regional action</a:t>
            </a:r>
          </a:p>
          <a:p>
            <a:r>
              <a:rPr lang="en-CA" dirty="0">
                <a:solidFill>
                  <a:schemeClr val="accent3"/>
                </a:solidFill>
              </a:rPr>
              <a:t>No overlap between board members, ImagiNorthern staff/local champions </a:t>
            </a:r>
          </a:p>
          <a:p>
            <a:endParaRPr lang="en-CA" dirty="0">
              <a:solidFill>
                <a:schemeClr val="accent3"/>
              </a:solidFill>
            </a:endParaRPr>
          </a:p>
        </p:txBody>
      </p:sp>
      <p:sp>
        <p:nvSpPr>
          <p:cNvPr id="4" name="Slide Number Placeholder 3">
            <a:extLst>
              <a:ext uri="{FF2B5EF4-FFF2-40B4-BE49-F238E27FC236}">
                <a16:creationId xmlns:a16="http://schemas.microsoft.com/office/drawing/2014/main" id="{E21EE10A-4B2B-782F-6335-164A1396B9F2}"/>
              </a:ext>
            </a:extLst>
          </p:cNvPr>
          <p:cNvSpPr>
            <a:spLocks noGrp="1"/>
          </p:cNvSpPr>
          <p:nvPr>
            <p:ph type="sldNum" sz="quarter" idx="12"/>
          </p:nvPr>
        </p:nvSpPr>
        <p:spPr>
          <a:xfrm>
            <a:off x="8610600" y="6356352"/>
            <a:ext cx="2743200" cy="365125"/>
          </a:xfrm>
        </p:spPr>
        <p:txBody>
          <a:bodyPr/>
          <a:lstStyle/>
          <a:p>
            <a:fld id="{2D4968CD-B254-421D-95FF-8AE414667F1B}" type="slidenum">
              <a:rPr lang="en-CA" smtClean="0"/>
              <a:pPr/>
              <a:t>17</a:t>
            </a:fld>
            <a:endParaRPr lang="en-CA"/>
          </a:p>
        </p:txBody>
      </p:sp>
    </p:spTree>
    <p:extLst>
      <p:ext uri="{BB962C8B-B14F-4D97-AF65-F5344CB8AC3E}">
        <p14:creationId xmlns:p14="http://schemas.microsoft.com/office/powerpoint/2010/main" val="1694554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9E15-67CF-0189-E4CD-C29059D85295}"/>
              </a:ext>
            </a:extLst>
          </p:cNvPr>
          <p:cNvSpPr>
            <a:spLocks noGrp="1"/>
          </p:cNvSpPr>
          <p:nvPr>
            <p:ph type="title"/>
          </p:nvPr>
        </p:nvSpPr>
        <p:spPr>
          <a:xfrm>
            <a:off x="838200" y="365127"/>
            <a:ext cx="9332934" cy="989541"/>
          </a:xfrm>
        </p:spPr>
        <p:txBody>
          <a:bodyPr/>
          <a:lstStyle/>
          <a:p>
            <a:r>
              <a:rPr lang="en-CA" dirty="0">
                <a:solidFill>
                  <a:schemeClr val="accent2"/>
                </a:solidFill>
              </a:rPr>
              <a:t>But Steering Committee had practical concerns … </a:t>
            </a:r>
          </a:p>
        </p:txBody>
      </p:sp>
      <p:sp>
        <p:nvSpPr>
          <p:cNvPr id="3" name="Content Placeholder 2">
            <a:extLst>
              <a:ext uri="{FF2B5EF4-FFF2-40B4-BE49-F238E27FC236}">
                <a16:creationId xmlns:a16="http://schemas.microsoft.com/office/drawing/2014/main" id="{61973EB5-98A4-8AE1-644E-6569DD0E2BB4}"/>
              </a:ext>
            </a:extLst>
          </p:cNvPr>
          <p:cNvSpPr>
            <a:spLocks noGrp="1"/>
          </p:cNvSpPr>
          <p:nvPr>
            <p:ph idx="1"/>
          </p:nvPr>
        </p:nvSpPr>
        <p:spPr>
          <a:xfrm>
            <a:off x="838200" y="1422401"/>
            <a:ext cx="10515600" cy="5070472"/>
          </a:xfrm>
        </p:spPr>
        <p:txBody>
          <a:bodyPr>
            <a:normAutofit fontScale="92500" lnSpcReduction="20000"/>
          </a:bodyPr>
          <a:lstStyle/>
          <a:p>
            <a:pPr lvl="0">
              <a:lnSpc>
                <a:spcPct val="120000"/>
              </a:lnSpc>
            </a:pPr>
            <a:r>
              <a:rPr lang="en-CA" dirty="0">
                <a:solidFill>
                  <a:schemeClr val="accent2"/>
                </a:solidFill>
              </a:rPr>
              <a:t>Concern that the structure may be too complex and too heavy a workload for northern grassroots initiatives</a:t>
            </a:r>
          </a:p>
          <a:p>
            <a:pPr lvl="1">
              <a:lnSpc>
                <a:spcPct val="120000"/>
              </a:lnSpc>
            </a:pPr>
            <a:r>
              <a:rPr lang="en-CA" dirty="0">
                <a:solidFill>
                  <a:schemeClr val="accent2"/>
                </a:solidFill>
              </a:rPr>
              <a:t>The model could advantage places with established organizations and leave behind communities without that already established capacity</a:t>
            </a:r>
          </a:p>
          <a:p>
            <a:pPr lvl="1">
              <a:lnSpc>
                <a:spcPct val="120000"/>
              </a:lnSpc>
            </a:pPr>
            <a:r>
              <a:rPr lang="en-CA" dirty="0">
                <a:solidFill>
                  <a:schemeClr val="accent2"/>
                </a:solidFill>
              </a:rPr>
              <a:t>Capacity-building implication that </a:t>
            </a:r>
            <a:r>
              <a:rPr lang="en-CA" dirty="0" err="1">
                <a:solidFill>
                  <a:schemeClr val="accent2"/>
                </a:solidFill>
              </a:rPr>
              <a:t>imagiNorthern</a:t>
            </a:r>
            <a:r>
              <a:rPr lang="en-CA" dirty="0">
                <a:solidFill>
                  <a:schemeClr val="accent2"/>
                </a:solidFill>
              </a:rPr>
              <a:t> may need to actively support the development of arts organizations,  arts infrastructure, leadership pathways in communities currently lacking them</a:t>
            </a:r>
          </a:p>
          <a:p>
            <a:pPr lvl="0">
              <a:lnSpc>
                <a:spcPct val="120000"/>
              </a:lnSpc>
            </a:pPr>
            <a:r>
              <a:rPr lang="en-CA" dirty="0">
                <a:solidFill>
                  <a:schemeClr val="accent2"/>
                </a:solidFill>
              </a:rPr>
              <a:t>Concerns about how workable this model is in smaller northern communities where:</a:t>
            </a:r>
          </a:p>
          <a:p>
            <a:pPr lvl="1">
              <a:lnSpc>
                <a:spcPct val="120000"/>
              </a:lnSpc>
            </a:pPr>
            <a:r>
              <a:rPr lang="en-CA" dirty="0">
                <a:solidFill>
                  <a:schemeClr val="accent2"/>
                </a:solidFill>
              </a:rPr>
              <a:t>relationships are close and overlapping</a:t>
            </a:r>
          </a:p>
          <a:p>
            <a:pPr lvl="1">
              <a:lnSpc>
                <a:spcPct val="120000"/>
              </a:lnSpc>
            </a:pPr>
            <a:r>
              <a:rPr lang="en-CA" dirty="0">
                <a:solidFill>
                  <a:schemeClr val="accent2"/>
                </a:solidFill>
              </a:rPr>
              <a:t>“professional separation” is hard to maintain</a:t>
            </a:r>
          </a:p>
          <a:p>
            <a:pPr lvl="1">
              <a:lnSpc>
                <a:spcPct val="120000"/>
              </a:lnSpc>
            </a:pPr>
            <a:r>
              <a:rPr lang="en-CA" dirty="0">
                <a:solidFill>
                  <a:schemeClr val="accent2"/>
                </a:solidFill>
              </a:rPr>
              <a:t>hiring/appointments could be complicated by existing local dynamics</a:t>
            </a:r>
          </a:p>
          <a:p>
            <a:pPr lvl="1">
              <a:lnSpc>
                <a:spcPct val="120000"/>
              </a:lnSpc>
            </a:pPr>
            <a:endParaRPr lang="en-CA" dirty="0">
              <a:solidFill>
                <a:schemeClr val="accent2"/>
              </a:solidFill>
            </a:endParaRPr>
          </a:p>
          <a:p>
            <a:pPr lvl="1">
              <a:lnSpc>
                <a:spcPct val="120000"/>
              </a:lnSpc>
            </a:pPr>
            <a:endParaRPr lang="en-CA" dirty="0">
              <a:solidFill>
                <a:schemeClr val="accent2"/>
              </a:solidFill>
            </a:endParaRPr>
          </a:p>
          <a:p>
            <a:pPr lvl="1">
              <a:lnSpc>
                <a:spcPct val="120000"/>
              </a:lnSpc>
            </a:pPr>
            <a:endParaRPr lang="en-CA" dirty="0">
              <a:solidFill>
                <a:schemeClr val="accent2"/>
              </a:solidFill>
            </a:endParaRPr>
          </a:p>
        </p:txBody>
      </p:sp>
      <p:sp>
        <p:nvSpPr>
          <p:cNvPr id="4" name="Slide Number Placeholder 3">
            <a:extLst>
              <a:ext uri="{FF2B5EF4-FFF2-40B4-BE49-F238E27FC236}">
                <a16:creationId xmlns:a16="http://schemas.microsoft.com/office/drawing/2014/main" id="{0E831E76-C88B-60A2-C946-978DA84C6CB1}"/>
              </a:ext>
            </a:extLst>
          </p:cNvPr>
          <p:cNvSpPr>
            <a:spLocks noGrp="1"/>
          </p:cNvSpPr>
          <p:nvPr>
            <p:ph type="sldNum" sz="quarter" idx="12"/>
          </p:nvPr>
        </p:nvSpPr>
        <p:spPr/>
        <p:txBody>
          <a:bodyPr/>
          <a:lstStyle/>
          <a:p>
            <a:fld id="{2D4968CD-B254-421D-95FF-8AE414667F1B}" type="slidenum">
              <a:rPr lang="en-CA" smtClean="0"/>
              <a:t>18</a:t>
            </a:fld>
            <a:endParaRPr lang="en-CA"/>
          </a:p>
        </p:txBody>
      </p:sp>
    </p:spTree>
    <p:extLst>
      <p:ext uri="{BB962C8B-B14F-4D97-AF65-F5344CB8AC3E}">
        <p14:creationId xmlns:p14="http://schemas.microsoft.com/office/powerpoint/2010/main" val="1743723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0DF3-79B2-F853-D3D6-99DCBED6D01B}"/>
              </a:ext>
            </a:extLst>
          </p:cNvPr>
          <p:cNvSpPr>
            <a:spLocks noGrp="1"/>
          </p:cNvSpPr>
          <p:nvPr>
            <p:ph type="title"/>
          </p:nvPr>
        </p:nvSpPr>
        <p:spPr/>
        <p:txBody>
          <a:bodyPr/>
          <a:lstStyle/>
          <a:p>
            <a:r>
              <a:rPr lang="en-CA" dirty="0">
                <a:solidFill>
                  <a:schemeClr val="accent2"/>
                </a:solidFill>
              </a:rPr>
              <a:t>Steering Committee had practical concerns … </a:t>
            </a:r>
            <a:endParaRPr lang="en-CA" dirty="0"/>
          </a:p>
        </p:txBody>
      </p:sp>
      <p:sp>
        <p:nvSpPr>
          <p:cNvPr id="3" name="Content Placeholder 2">
            <a:extLst>
              <a:ext uri="{FF2B5EF4-FFF2-40B4-BE49-F238E27FC236}">
                <a16:creationId xmlns:a16="http://schemas.microsoft.com/office/drawing/2014/main" id="{2332E331-5EC3-1FED-55B2-EAEF28718AD0}"/>
              </a:ext>
            </a:extLst>
          </p:cNvPr>
          <p:cNvSpPr>
            <a:spLocks noGrp="1"/>
          </p:cNvSpPr>
          <p:nvPr>
            <p:ph idx="1"/>
          </p:nvPr>
        </p:nvSpPr>
        <p:spPr/>
        <p:txBody>
          <a:bodyPr>
            <a:normAutofit/>
          </a:bodyPr>
          <a:lstStyle/>
          <a:p>
            <a:r>
              <a:rPr lang="en-CA" sz="2200" dirty="0">
                <a:solidFill>
                  <a:schemeClr val="accent2"/>
                </a:solidFill>
              </a:rPr>
              <a:t>If core member organizations appoint board member – does that mean those board members are “representatives” of the local organization on the board?</a:t>
            </a:r>
          </a:p>
          <a:p>
            <a:pPr lvl="1"/>
            <a:endParaRPr lang="en-CA" sz="2200" dirty="0">
              <a:solidFill>
                <a:schemeClr val="accent2"/>
              </a:solidFill>
            </a:endParaRPr>
          </a:p>
          <a:p>
            <a:r>
              <a:rPr lang="en-CA" sz="2200" dirty="0">
                <a:solidFill>
                  <a:schemeClr val="accent2"/>
                </a:solidFill>
              </a:rPr>
              <a:t>If there is no organization that wants to be a member in a community, does that mean there won’t be a local champion?</a:t>
            </a:r>
          </a:p>
          <a:p>
            <a:endParaRPr lang="en-CA" sz="2200" dirty="0">
              <a:solidFill>
                <a:schemeClr val="accent2"/>
              </a:solidFill>
            </a:endParaRPr>
          </a:p>
          <a:p>
            <a:r>
              <a:rPr lang="en-CA" sz="2200" dirty="0">
                <a:solidFill>
                  <a:schemeClr val="accent2"/>
                </a:solidFill>
              </a:rPr>
              <a:t>If there are several member organizations in a community who makes those nominating or board appointment decisions</a:t>
            </a:r>
          </a:p>
          <a:p>
            <a:pPr lvl="1"/>
            <a:r>
              <a:rPr lang="en-CA" sz="2200" dirty="0">
                <a:solidFill>
                  <a:schemeClr val="accent2"/>
                </a:solidFill>
              </a:rPr>
              <a:t>Would they have to work together to work that out? How much work? Practical?</a:t>
            </a:r>
          </a:p>
          <a:p>
            <a:pPr lvl="1"/>
            <a:endParaRPr lang="en-CA" sz="2200" dirty="0"/>
          </a:p>
          <a:p>
            <a:r>
              <a:rPr lang="en-CA" sz="2200" dirty="0">
                <a:solidFill>
                  <a:schemeClr val="accent2"/>
                </a:solidFill>
              </a:rPr>
              <a:t>What qualifies an organization to become a core member</a:t>
            </a:r>
          </a:p>
          <a:p>
            <a:endParaRPr lang="en-CA" sz="2200" dirty="0">
              <a:solidFill>
                <a:schemeClr val="accent2"/>
              </a:solidFill>
            </a:endParaRPr>
          </a:p>
          <a:p>
            <a:r>
              <a:rPr lang="en-CA" sz="2200" dirty="0">
                <a:solidFill>
                  <a:schemeClr val="accent2"/>
                </a:solidFill>
              </a:rPr>
              <a:t>How can we ensure diversity of skills on the board in this system?</a:t>
            </a:r>
          </a:p>
          <a:p>
            <a:endParaRPr lang="en-CA" sz="2200" dirty="0">
              <a:solidFill>
                <a:schemeClr val="accent2"/>
              </a:solidFill>
            </a:endParaRPr>
          </a:p>
        </p:txBody>
      </p:sp>
      <p:sp>
        <p:nvSpPr>
          <p:cNvPr id="4" name="Slide Number Placeholder 3">
            <a:extLst>
              <a:ext uri="{FF2B5EF4-FFF2-40B4-BE49-F238E27FC236}">
                <a16:creationId xmlns:a16="http://schemas.microsoft.com/office/drawing/2014/main" id="{4B0979CB-3796-0A53-7CDB-AA9DB30C32EF}"/>
              </a:ext>
            </a:extLst>
          </p:cNvPr>
          <p:cNvSpPr>
            <a:spLocks noGrp="1"/>
          </p:cNvSpPr>
          <p:nvPr>
            <p:ph type="sldNum" sz="quarter" idx="12"/>
          </p:nvPr>
        </p:nvSpPr>
        <p:spPr/>
        <p:txBody>
          <a:bodyPr/>
          <a:lstStyle/>
          <a:p>
            <a:fld id="{2D4968CD-B254-421D-95FF-8AE414667F1B}" type="slidenum">
              <a:rPr lang="en-CA" smtClean="0"/>
              <a:t>19</a:t>
            </a:fld>
            <a:endParaRPr lang="en-CA"/>
          </a:p>
        </p:txBody>
      </p:sp>
    </p:spTree>
    <p:extLst>
      <p:ext uri="{BB962C8B-B14F-4D97-AF65-F5344CB8AC3E}">
        <p14:creationId xmlns:p14="http://schemas.microsoft.com/office/powerpoint/2010/main" val="2915581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47781B-AC32-D9FB-8AC5-9BE3F4814AA0}"/>
              </a:ext>
            </a:extLst>
          </p:cNvPr>
          <p:cNvSpPr>
            <a:spLocks noGrp="1"/>
          </p:cNvSpPr>
          <p:nvPr>
            <p:ph type="title"/>
          </p:nvPr>
        </p:nvSpPr>
        <p:spPr>
          <a:xfrm>
            <a:off x="0" y="586855"/>
            <a:ext cx="3668088" cy="3387497"/>
          </a:xfrm>
        </p:spPr>
        <p:txBody>
          <a:bodyPr anchor="b">
            <a:normAutofit/>
          </a:bodyPr>
          <a:lstStyle/>
          <a:p>
            <a:pPr algn="r"/>
            <a:r>
              <a:rPr lang="en-CA" sz="4000" dirty="0">
                <a:solidFill>
                  <a:srgbClr val="FFFFFF"/>
                </a:solidFill>
              </a:rPr>
              <a:t>Welcome and Introductions</a:t>
            </a:r>
          </a:p>
        </p:txBody>
      </p:sp>
      <p:sp>
        <p:nvSpPr>
          <p:cNvPr id="3" name="Content Placeholder 2">
            <a:extLst>
              <a:ext uri="{FF2B5EF4-FFF2-40B4-BE49-F238E27FC236}">
                <a16:creationId xmlns:a16="http://schemas.microsoft.com/office/drawing/2014/main" id="{1391EDFA-FC0C-7395-6784-6CA392570B77}"/>
              </a:ext>
            </a:extLst>
          </p:cNvPr>
          <p:cNvSpPr>
            <a:spLocks noGrp="1"/>
          </p:cNvSpPr>
          <p:nvPr>
            <p:ph idx="1"/>
          </p:nvPr>
        </p:nvSpPr>
        <p:spPr>
          <a:xfrm>
            <a:off x="4128587" y="783843"/>
            <a:ext cx="3890142" cy="5546047"/>
          </a:xfrm>
        </p:spPr>
        <p:txBody>
          <a:bodyPr anchor="ctr">
            <a:normAutofit/>
          </a:bodyPr>
          <a:lstStyle/>
          <a:p>
            <a:pPr marL="0" lvl="0" indent="0" algn="l">
              <a:buNone/>
            </a:pPr>
            <a:r>
              <a:rPr lang="en-CA" dirty="0">
                <a:solidFill>
                  <a:schemeClr val="tx1"/>
                </a:solidFill>
              </a:rPr>
              <a:t>In the CHAT:</a:t>
            </a:r>
          </a:p>
          <a:p>
            <a:pPr lvl="0" algn="l"/>
            <a:r>
              <a:rPr lang="en-CA" dirty="0">
                <a:solidFill>
                  <a:schemeClr val="tx1"/>
                </a:solidFill>
              </a:rPr>
              <a:t>Your name</a:t>
            </a:r>
          </a:p>
          <a:p>
            <a:pPr lvl="0" algn="l"/>
            <a:r>
              <a:rPr lang="en-CA" dirty="0">
                <a:solidFill>
                  <a:schemeClr val="tx1"/>
                </a:solidFill>
              </a:rPr>
              <a:t>Where you live</a:t>
            </a:r>
          </a:p>
          <a:p>
            <a:pPr algn="l"/>
            <a:r>
              <a:rPr lang="en-CA" dirty="0">
                <a:solidFill>
                  <a:schemeClr val="tx1"/>
                </a:solidFill>
              </a:rPr>
              <a:t>Briefly, your involvement with the arts, creativity, food, culture</a:t>
            </a:r>
          </a:p>
          <a:p>
            <a:pPr algn="l"/>
            <a:endParaRPr lang="en-CA" sz="3200" dirty="0">
              <a:solidFill>
                <a:schemeClr val="tx1"/>
              </a:solidFill>
            </a:endParaRPr>
          </a:p>
        </p:txBody>
      </p:sp>
      <p:pic>
        <p:nvPicPr>
          <p:cNvPr id="5" name="Picture 4">
            <a:extLst>
              <a:ext uri="{FF2B5EF4-FFF2-40B4-BE49-F238E27FC236}">
                <a16:creationId xmlns:a16="http://schemas.microsoft.com/office/drawing/2014/main" id="{43AD8E16-2EA0-33D0-8F87-27E3C4F88670}"/>
              </a:ext>
            </a:extLst>
          </p:cNvPr>
          <p:cNvPicPr>
            <a:picLocks noChangeAspect="1"/>
          </p:cNvPicPr>
          <p:nvPr/>
        </p:nvPicPr>
        <p:blipFill>
          <a:blip r:embed="rId3" cstate="print">
            <a:extLst>
              <a:ext uri="{28A0092B-C50C-407E-A947-70E740481C1C}">
                <a14:useLocalDpi xmlns:a14="http://schemas.microsoft.com/office/drawing/2010/main" val="0"/>
              </a:ext>
            </a:extLst>
          </a:blip>
          <a:srcRect t="5508" r="-2" b="-2"/>
          <a:stretch/>
        </p:blipFill>
        <p:spPr>
          <a:xfrm>
            <a:off x="8109502" y="10"/>
            <a:ext cx="4082498" cy="6857990"/>
          </a:xfrm>
          <a:prstGeom prst="rect">
            <a:avLst/>
          </a:prstGeom>
        </p:spPr>
      </p:pic>
      <p:sp>
        <p:nvSpPr>
          <p:cNvPr id="4" name="Slide Number Placeholder 3">
            <a:extLst>
              <a:ext uri="{FF2B5EF4-FFF2-40B4-BE49-F238E27FC236}">
                <a16:creationId xmlns:a16="http://schemas.microsoft.com/office/drawing/2014/main" id="{C859F248-3080-7749-682D-FEBE076FE9E2}"/>
              </a:ext>
            </a:extLst>
          </p:cNvPr>
          <p:cNvSpPr>
            <a:spLocks noGrp="1"/>
          </p:cNvSpPr>
          <p:nvPr>
            <p:ph type="sldNum" sz="quarter" idx="12"/>
          </p:nvPr>
        </p:nvSpPr>
        <p:spPr/>
        <p:txBody>
          <a:bodyPr/>
          <a:lstStyle/>
          <a:p>
            <a:fld id="{2D4968CD-B254-421D-95FF-8AE414667F1B}" type="slidenum">
              <a:rPr lang="en-CA" smtClean="0"/>
              <a:t>2</a:t>
            </a:fld>
            <a:endParaRPr lang="en-CA"/>
          </a:p>
        </p:txBody>
      </p:sp>
    </p:spTree>
    <p:extLst>
      <p:ext uri="{BB962C8B-B14F-4D97-AF65-F5344CB8AC3E}">
        <p14:creationId xmlns:p14="http://schemas.microsoft.com/office/powerpoint/2010/main" val="79835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wipe(left)">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wipe(left)">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wipe(left)">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ipe(left)">
                                      <p:cBhvr>
                                        <p:cTn id="3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0AF9C-43A2-0F2B-B843-30131149113A}"/>
              </a:ext>
            </a:extLst>
          </p:cNvPr>
          <p:cNvSpPr>
            <a:spLocks noGrp="1"/>
          </p:cNvSpPr>
          <p:nvPr>
            <p:ph type="title"/>
          </p:nvPr>
        </p:nvSpPr>
        <p:spPr>
          <a:xfrm>
            <a:off x="838200" y="681036"/>
            <a:ext cx="9547578" cy="741364"/>
          </a:xfrm>
        </p:spPr>
        <p:txBody>
          <a:bodyPr>
            <a:normAutofit fontScale="90000"/>
          </a:bodyPr>
          <a:lstStyle/>
          <a:p>
            <a:r>
              <a:rPr lang="en-CA" sz="2700" dirty="0">
                <a:solidFill>
                  <a:schemeClr val="accent2"/>
                </a:solidFill>
              </a:rPr>
              <a:t>Who exactly should be members and what are their rights / obligations?</a:t>
            </a:r>
            <a:endParaRPr lang="en-CA" sz="2700" dirty="0"/>
          </a:p>
        </p:txBody>
      </p:sp>
      <p:graphicFrame>
        <p:nvGraphicFramePr>
          <p:cNvPr id="5" name="Content Placeholder 4">
            <a:extLst>
              <a:ext uri="{FF2B5EF4-FFF2-40B4-BE49-F238E27FC236}">
                <a16:creationId xmlns:a16="http://schemas.microsoft.com/office/drawing/2014/main" id="{73496B91-C2A8-DCFD-6525-AFDD04E1FF0D}"/>
              </a:ext>
            </a:extLst>
          </p:cNvPr>
          <p:cNvGraphicFramePr>
            <a:graphicFrameLocks noGrp="1"/>
          </p:cNvGraphicFramePr>
          <p:nvPr>
            <p:ph idx="1"/>
            <p:extLst>
              <p:ext uri="{D42A27DB-BD31-4B8C-83A1-F6EECF244321}">
                <p14:modId xmlns:p14="http://schemas.microsoft.com/office/powerpoint/2010/main" val="4195726355"/>
              </p:ext>
            </p:extLst>
          </p:nvPr>
        </p:nvGraphicFramePr>
        <p:xfrm>
          <a:off x="838200" y="1624367"/>
          <a:ext cx="10515600" cy="4754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DAEE9945-844B-F44C-A7C9-F3354DE52B43}"/>
              </a:ext>
            </a:extLst>
          </p:cNvPr>
          <p:cNvSpPr>
            <a:spLocks noGrp="1"/>
          </p:cNvSpPr>
          <p:nvPr>
            <p:ph type="sldNum" sz="quarter" idx="12"/>
          </p:nvPr>
        </p:nvSpPr>
        <p:spPr/>
        <p:txBody>
          <a:bodyPr/>
          <a:lstStyle/>
          <a:p>
            <a:fld id="{2D4968CD-B254-421D-95FF-8AE414667F1B}" type="slidenum">
              <a:rPr lang="en-CA" smtClean="0"/>
              <a:t>20</a:t>
            </a:fld>
            <a:endParaRPr lang="en-CA"/>
          </a:p>
        </p:txBody>
      </p:sp>
    </p:spTree>
    <p:extLst>
      <p:ext uri="{BB962C8B-B14F-4D97-AF65-F5344CB8AC3E}">
        <p14:creationId xmlns:p14="http://schemas.microsoft.com/office/powerpoint/2010/main" val="1305899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52C623-9557-83ED-FB64-2229D28037FF}"/>
              </a:ext>
            </a:extLst>
          </p:cNvPr>
          <p:cNvSpPr>
            <a:spLocks noGrp="1"/>
          </p:cNvSpPr>
          <p:nvPr>
            <p:ph type="title"/>
          </p:nvPr>
        </p:nvSpPr>
        <p:spPr/>
        <p:txBody>
          <a:bodyPr/>
          <a:lstStyle/>
          <a:p>
            <a:r>
              <a:rPr lang="en-CA" dirty="0"/>
              <a:t>Questions or comments so far?</a:t>
            </a:r>
          </a:p>
        </p:txBody>
      </p:sp>
      <p:sp>
        <p:nvSpPr>
          <p:cNvPr id="6" name="Text Placeholder 5">
            <a:extLst>
              <a:ext uri="{FF2B5EF4-FFF2-40B4-BE49-F238E27FC236}">
                <a16:creationId xmlns:a16="http://schemas.microsoft.com/office/drawing/2014/main" id="{846358E9-968E-BF15-CC2B-3897C52E35CB}"/>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D9872F15-B126-917F-16FB-3FC521123809}"/>
              </a:ext>
            </a:extLst>
          </p:cNvPr>
          <p:cNvSpPr>
            <a:spLocks noGrp="1"/>
          </p:cNvSpPr>
          <p:nvPr>
            <p:ph type="sldNum" sz="quarter" idx="12"/>
          </p:nvPr>
        </p:nvSpPr>
        <p:spPr/>
        <p:txBody>
          <a:bodyPr/>
          <a:lstStyle/>
          <a:p>
            <a:fld id="{2D4968CD-B254-421D-95FF-8AE414667F1B}" type="slidenum">
              <a:rPr lang="en-CA" smtClean="0"/>
              <a:t>21</a:t>
            </a:fld>
            <a:endParaRPr lang="en-CA"/>
          </a:p>
        </p:txBody>
      </p:sp>
    </p:spTree>
    <p:extLst>
      <p:ext uri="{BB962C8B-B14F-4D97-AF65-F5344CB8AC3E}">
        <p14:creationId xmlns:p14="http://schemas.microsoft.com/office/powerpoint/2010/main" val="32391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6D2E2-3118-6561-C244-3E587FB23C1A}"/>
              </a:ext>
            </a:extLst>
          </p:cNvPr>
          <p:cNvSpPr>
            <a:spLocks noGrp="1"/>
          </p:cNvSpPr>
          <p:nvPr>
            <p:ph type="title"/>
          </p:nvPr>
        </p:nvSpPr>
        <p:spPr/>
        <p:txBody>
          <a:bodyPr/>
          <a:lstStyle/>
          <a:p>
            <a:r>
              <a:rPr lang="en-CA" dirty="0"/>
              <a:t>Alternative Governance structure based on Steering Committee input</a:t>
            </a:r>
          </a:p>
        </p:txBody>
      </p:sp>
      <p:sp>
        <p:nvSpPr>
          <p:cNvPr id="3" name="Text Placeholder 2">
            <a:extLst>
              <a:ext uri="{FF2B5EF4-FFF2-40B4-BE49-F238E27FC236}">
                <a16:creationId xmlns:a16="http://schemas.microsoft.com/office/drawing/2014/main" id="{D13FB28E-60D1-71BF-4BE4-500B16BD383F}"/>
              </a:ext>
            </a:extLst>
          </p:cNvPr>
          <p:cNvSpPr>
            <a:spLocks noGrp="1"/>
          </p:cNvSpPr>
          <p:nvPr>
            <p:ph type="body" idx="1"/>
          </p:nvPr>
        </p:nvSpPr>
        <p:spPr/>
        <p:txBody>
          <a:bodyPr/>
          <a:lstStyle/>
          <a:p>
            <a:r>
              <a:rPr lang="en-US" dirty="0"/>
              <a:t>It keeps the core values people agreed on, while addressing real-world capacity, fairness, and workability issues across Northern communities.</a:t>
            </a:r>
            <a:endParaRPr lang="en-CA" dirty="0"/>
          </a:p>
        </p:txBody>
      </p:sp>
      <p:sp>
        <p:nvSpPr>
          <p:cNvPr id="4" name="Slide Number Placeholder 3">
            <a:extLst>
              <a:ext uri="{FF2B5EF4-FFF2-40B4-BE49-F238E27FC236}">
                <a16:creationId xmlns:a16="http://schemas.microsoft.com/office/drawing/2014/main" id="{D3F0E500-8279-338E-B31D-76193DD4096A}"/>
              </a:ext>
            </a:extLst>
          </p:cNvPr>
          <p:cNvSpPr>
            <a:spLocks noGrp="1"/>
          </p:cNvSpPr>
          <p:nvPr>
            <p:ph type="sldNum" sz="quarter" idx="12"/>
          </p:nvPr>
        </p:nvSpPr>
        <p:spPr/>
        <p:txBody>
          <a:bodyPr/>
          <a:lstStyle/>
          <a:p>
            <a:fld id="{2D4968CD-B254-421D-95FF-8AE414667F1B}" type="slidenum">
              <a:rPr lang="en-CA" smtClean="0"/>
              <a:t>22</a:t>
            </a:fld>
            <a:endParaRPr lang="en-CA"/>
          </a:p>
        </p:txBody>
      </p:sp>
    </p:spTree>
    <p:extLst>
      <p:ext uri="{BB962C8B-B14F-4D97-AF65-F5344CB8AC3E}">
        <p14:creationId xmlns:p14="http://schemas.microsoft.com/office/powerpoint/2010/main" val="4151309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6EBF387-67B6-0D41-3627-4A45FD9A0960}"/>
              </a:ext>
            </a:extLst>
          </p:cNvPr>
          <p:cNvSpPr>
            <a:spLocks noGrp="1"/>
          </p:cNvSpPr>
          <p:nvPr>
            <p:ph sz="half" idx="1"/>
          </p:nvPr>
        </p:nvSpPr>
        <p:spPr>
          <a:xfrm>
            <a:off x="838199" y="350729"/>
            <a:ext cx="5799665" cy="6162959"/>
          </a:xfrm>
        </p:spPr>
        <p:txBody>
          <a:bodyPr/>
          <a:lstStyle/>
          <a:p>
            <a:pPr marL="0" indent="0" algn="l">
              <a:buNone/>
            </a:pPr>
            <a:r>
              <a:rPr lang="en-US" altLang="en-US" sz="2000" dirty="0"/>
              <a:t>Reduce structural complexity</a:t>
            </a:r>
          </a:p>
          <a:p>
            <a:pPr algn="l"/>
            <a:r>
              <a:rPr lang="en-US" altLang="en-US" sz="2000" b="0" dirty="0"/>
              <a:t>Option 1 placed significant responsibility on local organizations (appointments, nominations, coordination).</a:t>
            </a:r>
          </a:p>
          <a:p>
            <a:pPr algn="l"/>
            <a:r>
              <a:rPr lang="en-US" altLang="en-US" sz="2000" b="0" dirty="0"/>
              <a:t>Option 2 simplifies governance so communities can participate without needing formal organizational infrastructure.</a:t>
            </a:r>
          </a:p>
          <a:p>
            <a:pPr marL="0" indent="0" algn="l">
              <a:buNone/>
            </a:pPr>
            <a:r>
              <a:rPr lang="en-US" altLang="en-US" sz="2000" dirty="0"/>
              <a:t>Avoid “capacity gaps” and black holes</a:t>
            </a:r>
          </a:p>
          <a:p>
            <a:pPr algn="l"/>
            <a:r>
              <a:rPr lang="en-US" altLang="en-US" sz="2000" b="0" dirty="0"/>
              <a:t>Option 1 risked excluding communities with strong cultural activity but no arts or food organizations.</a:t>
            </a:r>
          </a:p>
          <a:p>
            <a:pPr algn="l"/>
            <a:r>
              <a:rPr lang="en-US" altLang="en-US" sz="2000" b="0" dirty="0"/>
              <a:t>Option 2 allows individuals and organizations to be members, ensuring communities are not left out because of current capacity.</a:t>
            </a:r>
          </a:p>
          <a:p>
            <a:pPr marL="0" indent="0" algn="l">
              <a:buNone/>
            </a:pPr>
            <a:r>
              <a:rPr lang="en-US" altLang="en-US" sz="2000" dirty="0"/>
              <a:t>Clarify board accountability</a:t>
            </a:r>
          </a:p>
          <a:p>
            <a:pPr algn="l"/>
            <a:r>
              <a:rPr lang="en-US" altLang="en-US" sz="2000" b="0" dirty="0"/>
              <a:t>Option 1 raised confusion about whether board members were representing their organization or the network.</a:t>
            </a:r>
          </a:p>
          <a:p>
            <a:pPr algn="l"/>
            <a:r>
              <a:rPr lang="en-US" altLang="en-US" sz="2000" b="0" dirty="0"/>
              <a:t>Option 2 makes it explicit: board members act in the best interest of </a:t>
            </a:r>
            <a:r>
              <a:rPr lang="en-US" altLang="en-US" sz="2000" b="0" dirty="0" err="1"/>
              <a:t>imagiNorthern</a:t>
            </a:r>
            <a:r>
              <a:rPr lang="en-US" altLang="en-US" sz="2000" b="0" dirty="0"/>
              <a:t> as a whole, not as delegates of a local organization.</a:t>
            </a:r>
          </a:p>
          <a:p>
            <a:pPr algn="l"/>
            <a:endParaRPr lang="en-CA" sz="2000" dirty="0"/>
          </a:p>
        </p:txBody>
      </p:sp>
      <p:sp>
        <p:nvSpPr>
          <p:cNvPr id="17" name="Content Placeholder 16">
            <a:extLst>
              <a:ext uri="{FF2B5EF4-FFF2-40B4-BE49-F238E27FC236}">
                <a16:creationId xmlns:a16="http://schemas.microsoft.com/office/drawing/2014/main" id="{E905EFB0-12BB-5D08-E9E2-28C5756F4E14}"/>
              </a:ext>
            </a:extLst>
          </p:cNvPr>
          <p:cNvSpPr>
            <a:spLocks noGrp="1"/>
          </p:cNvSpPr>
          <p:nvPr>
            <p:ph sz="half" idx="2"/>
          </p:nvPr>
        </p:nvSpPr>
        <p:spPr>
          <a:xfrm>
            <a:off x="7032977" y="1546577"/>
            <a:ext cx="4715933" cy="4967111"/>
          </a:xfrm>
        </p:spPr>
        <p:txBody>
          <a:bodyPr/>
          <a:lstStyle/>
          <a:p>
            <a:pPr marL="0" indent="0" algn="l" eaLnBrk="0" fontAlgn="base" hangingPunct="0">
              <a:spcBef>
                <a:spcPct val="0"/>
              </a:spcBef>
              <a:spcAft>
                <a:spcPct val="0"/>
              </a:spcAft>
              <a:buNone/>
            </a:pPr>
            <a:r>
              <a:rPr lang="en-US" altLang="en-US" sz="2000" dirty="0"/>
              <a:t>Make recruitment and hiring more transparent and fair</a:t>
            </a:r>
            <a:endParaRPr lang="en-US" altLang="en-US" sz="2000" b="0" dirty="0"/>
          </a:p>
          <a:p>
            <a:pPr algn="l" eaLnBrk="0" fontAlgn="base" hangingPunct="0">
              <a:spcBef>
                <a:spcPct val="0"/>
              </a:spcBef>
              <a:spcAft>
                <a:spcPct val="0"/>
              </a:spcAft>
            </a:pPr>
            <a:r>
              <a:rPr lang="en-US" altLang="en-US" sz="2000" b="0" dirty="0"/>
              <a:t>Option 1 relied heavily on nominations through organizations, which raised concerns in small communities with overlapping relationships.</a:t>
            </a:r>
          </a:p>
          <a:p>
            <a:pPr algn="l" eaLnBrk="0" fontAlgn="base" hangingPunct="0">
              <a:spcBef>
                <a:spcPct val="0"/>
              </a:spcBef>
              <a:spcAft>
                <a:spcPct val="0"/>
              </a:spcAft>
            </a:pPr>
            <a:r>
              <a:rPr lang="en-US" altLang="en-US" sz="2000" b="0" dirty="0"/>
              <a:t>Option 2 uses open calls, defined competencies, and mixed hiring committees, reducing bias and pressure on local relationships.</a:t>
            </a:r>
          </a:p>
          <a:p>
            <a:pPr marL="0" indent="0" algn="l" eaLnBrk="0" fontAlgn="base" hangingPunct="0">
              <a:spcBef>
                <a:spcPct val="0"/>
              </a:spcBef>
              <a:spcAft>
                <a:spcPct val="0"/>
              </a:spcAft>
              <a:buNone/>
            </a:pPr>
            <a:r>
              <a:rPr lang="en-US" altLang="en-US" sz="2000" dirty="0"/>
              <a:t>Model that can grow with the network</a:t>
            </a:r>
            <a:endParaRPr lang="en-US" altLang="en-US" sz="2000" b="0" dirty="0"/>
          </a:p>
          <a:p>
            <a:pPr algn="l" eaLnBrk="0" fontAlgn="base" hangingPunct="0">
              <a:spcBef>
                <a:spcPct val="0"/>
              </a:spcBef>
              <a:spcAft>
                <a:spcPct val="0"/>
              </a:spcAft>
            </a:pPr>
            <a:r>
              <a:rPr lang="en-US" altLang="en-US" sz="2000" b="0" dirty="0"/>
              <a:t>Option 2 is designed to work now, with current capacity, and still adapt as communities, leadership, and infrastructure grow over time.</a:t>
            </a:r>
          </a:p>
          <a:p>
            <a:pPr algn="l"/>
            <a:endParaRPr lang="en-CA" sz="2000" dirty="0"/>
          </a:p>
        </p:txBody>
      </p:sp>
      <p:sp>
        <p:nvSpPr>
          <p:cNvPr id="4" name="Slide Number Placeholder 3">
            <a:extLst>
              <a:ext uri="{FF2B5EF4-FFF2-40B4-BE49-F238E27FC236}">
                <a16:creationId xmlns:a16="http://schemas.microsoft.com/office/drawing/2014/main" id="{BE313730-9BAE-66B5-99D6-B4F67AAB5B9E}"/>
              </a:ext>
            </a:extLst>
          </p:cNvPr>
          <p:cNvSpPr>
            <a:spLocks noGrp="1"/>
          </p:cNvSpPr>
          <p:nvPr>
            <p:ph type="sldNum" sz="quarter" idx="12"/>
          </p:nvPr>
        </p:nvSpPr>
        <p:spPr>
          <a:xfrm>
            <a:off x="8610600" y="6356352"/>
            <a:ext cx="2743200" cy="365125"/>
          </a:xfrm>
        </p:spPr>
        <p:txBody>
          <a:bodyPr/>
          <a:lstStyle/>
          <a:p>
            <a:fld id="{2D4968CD-B254-421D-95FF-8AE414667F1B}" type="slidenum">
              <a:rPr lang="en-CA" smtClean="0"/>
              <a:pPr/>
              <a:t>23</a:t>
            </a:fld>
            <a:endParaRPr lang="en-CA"/>
          </a:p>
        </p:txBody>
      </p:sp>
    </p:spTree>
    <p:extLst>
      <p:ext uri="{BB962C8B-B14F-4D97-AF65-F5344CB8AC3E}">
        <p14:creationId xmlns:p14="http://schemas.microsoft.com/office/powerpoint/2010/main" val="11684444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8261061-AB60-DD6D-ADB4-6FB2FEA3041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9460281-5A62-A2C0-FF96-2800C3CDF2C5}"/>
              </a:ext>
            </a:extLst>
          </p:cNvPr>
          <p:cNvSpPr/>
          <p:nvPr/>
        </p:nvSpPr>
        <p:spPr>
          <a:xfrm>
            <a:off x="707199" y="1603332"/>
            <a:ext cx="11060482" cy="4896856"/>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CA" sz="2800" b="1" dirty="0">
                <a:solidFill>
                  <a:schemeClr val="bg1">
                    <a:lumMod val="10000"/>
                  </a:schemeClr>
                </a:solidFill>
              </a:rPr>
              <a:t>Members – Individuals and Organizations</a:t>
            </a:r>
          </a:p>
        </p:txBody>
      </p:sp>
      <p:sp>
        <p:nvSpPr>
          <p:cNvPr id="2" name="Title 1">
            <a:extLst>
              <a:ext uri="{FF2B5EF4-FFF2-40B4-BE49-F238E27FC236}">
                <a16:creationId xmlns:a16="http://schemas.microsoft.com/office/drawing/2014/main" id="{3A7AD29B-E090-6D95-E154-D3D1E27337EE}"/>
              </a:ext>
            </a:extLst>
          </p:cNvPr>
          <p:cNvSpPr>
            <a:spLocks noGrp="1"/>
          </p:cNvSpPr>
          <p:nvPr>
            <p:ph type="title"/>
          </p:nvPr>
        </p:nvSpPr>
        <p:spPr>
          <a:xfrm>
            <a:off x="838200" y="365127"/>
            <a:ext cx="8936736" cy="1119816"/>
          </a:xfrm>
        </p:spPr>
        <p:txBody>
          <a:bodyPr>
            <a:normAutofit fontScale="90000"/>
          </a:bodyPr>
          <a:lstStyle/>
          <a:p>
            <a:r>
              <a:rPr lang="en-CA" dirty="0"/>
              <a:t>Option 2 ― </a:t>
            </a:r>
            <a:br>
              <a:rPr lang="en-CA" dirty="0"/>
            </a:br>
            <a:r>
              <a:rPr lang="en-CA" dirty="0"/>
              <a:t>Alternative Organizational Structure with Mixed membership, defined board and Executive Director</a:t>
            </a:r>
          </a:p>
        </p:txBody>
      </p:sp>
      <p:graphicFrame>
        <p:nvGraphicFramePr>
          <p:cNvPr id="5" name="Content Placeholder 4">
            <a:extLst>
              <a:ext uri="{FF2B5EF4-FFF2-40B4-BE49-F238E27FC236}">
                <a16:creationId xmlns:a16="http://schemas.microsoft.com/office/drawing/2014/main" id="{D9B09C62-8E03-8CC2-5235-CF79A405F70A}"/>
              </a:ext>
            </a:extLst>
          </p:cNvPr>
          <p:cNvGraphicFramePr>
            <a:graphicFrameLocks noGrp="1"/>
          </p:cNvGraphicFramePr>
          <p:nvPr>
            <p:ph idx="1"/>
            <p:extLst>
              <p:ext uri="{D42A27DB-BD31-4B8C-83A1-F6EECF244321}">
                <p14:modId xmlns:p14="http://schemas.microsoft.com/office/powerpoint/2010/main" val="1913570516"/>
              </p:ext>
            </p:extLst>
          </p:nvPr>
        </p:nvGraphicFramePr>
        <p:xfrm>
          <a:off x="1689970" y="2278107"/>
          <a:ext cx="9094940" cy="39598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0EE920B9-949A-54FA-EB29-D4A5CE8FF253}"/>
              </a:ext>
            </a:extLst>
          </p:cNvPr>
          <p:cNvSpPr>
            <a:spLocks noGrp="1"/>
          </p:cNvSpPr>
          <p:nvPr>
            <p:ph type="sldNum" sz="quarter" idx="12"/>
          </p:nvPr>
        </p:nvSpPr>
        <p:spPr/>
        <p:txBody>
          <a:bodyPr/>
          <a:lstStyle/>
          <a:p>
            <a:fld id="{2D4968CD-B254-421D-95FF-8AE414667F1B}" type="slidenum">
              <a:rPr lang="en-CA" smtClean="0"/>
              <a:t>24</a:t>
            </a:fld>
            <a:endParaRPr lang="en-CA"/>
          </a:p>
        </p:txBody>
      </p:sp>
    </p:spTree>
    <p:extLst>
      <p:ext uri="{BB962C8B-B14F-4D97-AF65-F5344CB8AC3E}">
        <p14:creationId xmlns:p14="http://schemas.microsoft.com/office/powerpoint/2010/main" val="795547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graphicEl>
                                              <a:dgm id="{A46295F6-2EB3-471A-B007-268E69B22DD8}"/>
                                            </p:graphicEl>
                                          </p:spTgt>
                                        </p:tgtEl>
                                        <p:attrNameLst>
                                          <p:attrName>style.visibility</p:attrName>
                                        </p:attrNameLst>
                                      </p:cBhvr>
                                      <p:to>
                                        <p:strVal val="visible"/>
                                      </p:to>
                                    </p:set>
                                    <p:animEffect transition="in" filter="fade">
                                      <p:cBhvr>
                                        <p:cTn id="15" dur="500"/>
                                        <p:tgtEl>
                                          <p:spTgt spid="5">
                                            <p:graphicEl>
                                              <a:dgm id="{A46295F6-2EB3-471A-B007-268E69B22DD8}"/>
                                            </p:graphic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graphicEl>
                                              <a:dgm id="{DF579FF2-163D-4694-B408-84BF3E97277B}"/>
                                            </p:graphicEl>
                                          </p:spTgt>
                                        </p:tgtEl>
                                        <p:attrNameLst>
                                          <p:attrName>style.visibility</p:attrName>
                                        </p:attrNameLst>
                                      </p:cBhvr>
                                      <p:to>
                                        <p:strVal val="visible"/>
                                      </p:to>
                                    </p:set>
                                    <p:animEffect transition="in" filter="fade">
                                      <p:cBhvr>
                                        <p:cTn id="19" dur="500"/>
                                        <p:tgtEl>
                                          <p:spTgt spid="5">
                                            <p:graphicEl>
                                              <a:dgm id="{DF579FF2-163D-4694-B408-84BF3E97277B}"/>
                                            </p:graphic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graphicEl>
                                              <a:dgm id="{B08B69A0-9B7C-4241-A0B7-DE113416F004}"/>
                                            </p:graphicEl>
                                          </p:spTgt>
                                        </p:tgtEl>
                                        <p:attrNameLst>
                                          <p:attrName>style.visibility</p:attrName>
                                        </p:attrNameLst>
                                      </p:cBhvr>
                                      <p:to>
                                        <p:strVal val="visible"/>
                                      </p:to>
                                    </p:set>
                                    <p:animEffect transition="in" filter="fade">
                                      <p:cBhvr>
                                        <p:cTn id="23" dur="500"/>
                                        <p:tgtEl>
                                          <p:spTgt spid="5">
                                            <p:graphicEl>
                                              <a:dgm id="{B08B69A0-9B7C-4241-A0B7-DE113416F004}"/>
                                            </p:graphic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
                                            <p:graphicEl>
                                              <a:dgm id="{DDF237EA-75D7-4872-BED7-F56CADDDC933}"/>
                                            </p:graphicEl>
                                          </p:spTgt>
                                        </p:tgtEl>
                                        <p:attrNameLst>
                                          <p:attrName>style.visibility</p:attrName>
                                        </p:attrNameLst>
                                      </p:cBhvr>
                                      <p:to>
                                        <p:strVal val="visible"/>
                                      </p:to>
                                    </p:set>
                                    <p:animEffect transition="in" filter="fade">
                                      <p:cBhvr>
                                        <p:cTn id="27" dur="500"/>
                                        <p:tgtEl>
                                          <p:spTgt spid="5">
                                            <p:graphicEl>
                                              <a:dgm id="{DDF237EA-75D7-4872-BED7-F56CADDDC933}"/>
                                            </p:graphic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
                                            <p:graphicEl>
                                              <a:dgm id="{111BDF27-A312-4D20-93DC-94AFF060A5DB}"/>
                                            </p:graphicEl>
                                          </p:spTgt>
                                        </p:tgtEl>
                                        <p:attrNameLst>
                                          <p:attrName>style.visibility</p:attrName>
                                        </p:attrNameLst>
                                      </p:cBhvr>
                                      <p:to>
                                        <p:strVal val="visible"/>
                                      </p:to>
                                    </p:set>
                                    <p:animEffect transition="in" filter="fade">
                                      <p:cBhvr>
                                        <p:cTn id="31" dur="500"/>
                                        <p:tgtEl>
                                          <p:spTgt spid="5">
                                            <p:graphicEl>
                                              <a:dgm id="{111BDF27-A312-4D20-93DC-94AFF060A5D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Graphic spid="5" grpId="0" uiExpand="1">
        <p:bldSub>
          <a:bldDgm bld="lvl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2CA58-04AC-5F20-CF17-72D3FE64D48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2E96BC0-5F24-725D-EF09-8FF7CA25034C}"/>
              </a:ext>
            </a:extLst>
          </p:cNvPr>
          <p:cNvSpPr>
            <a:spLocks noGrp="1"/>
          </p:cNvSpPr>
          <p:nvPr>
            <p:ph type="title"/>
          </p:nvPr>
        </p:nvSpPr>
        <p:spPr>
          <a:xfrm>
            <a:off x="849682" y="180374"/>
            <a:ext cx="9132518" cy="989541"/>
          </a:xfrm>
        </p:spPr>
        <p:txBody>
          <a:bodyPr>
            <a:noAutofit/>
          </a:bodyPr>
          <a:lstStyle/>
          <a:p>
            <a:r>
              <a:rPr lang="en-CA" sz="2400" dirty="0"/>
              <a:t>Option 2 ― Individuals and Organizations as members</a:t>
            </a:r>
            <a:br>
              <a:rPr lang="en-CA" sz="2400" dirty="0"/>
            </a:br>
            <a:r>
              <a:rPr lang="en-CA" sz="2400" dirty="0"/>
              <a:t>Simplified recruitment process; open job postings</a:t>
            </a:r>
          </a:p>
        </p:txBody>
      </p:sp>
      <p:sp>
        <p:nvSpPr>
          <p:cNvPr id="4" name="Slide Number Placeholder 3">
            <a:extLst>
              <a:ext uri="{FF2B5EF4-FFF2-40B4-BE49-F238E27FC236}">
                <a16:creationId xmlns:a16="http://schemas.microsoft.com/office/drawing/2014/main" id="{A924060F-9DDB-8574-E2BF-3874EE73F648}"/>
              </a:ext>
            </a:extLst>
          </p:cNvPr>
          <p:cNvSpPr>
            <a:spLocks noGrp="1"/>
          </p:cNvSpPr>
          <p:nvPr>
            <p:ph type="sldNum" sz="quarter" idx="12"/>
          </p:nvPr>
        </p:nvSpPr>
        <p:spPr/>
        <p:txBody>
          <a:bodyPr/>
          <a:lstStyle/>
          <a:p>
            <a:fld id="{2D4968CD-B254-421D-95FF-8AE414667F1B}" type="slidenum">
              <a:rPr lang="en-CA" smtClean="0"/>
              <a:t>25</a:t>
            </a:fld>
            <a:endParaRPr lang="en-CA"/>
          </a:p>
        </p:txBody>
      </p:sp>
      <p:sp>
        <p:nvSpPr>
          <p:cNvPr id="5" name="Rectangle: Rounded Corners 4">
            <a:extLst>
              <a:ext uri="{FF2B5EF4-FFF2-40B4-BE49-F238E27FC236}">
                <a16:creationId xmlns:a16="http://schemas.microsoft.com/office/drawing/2014/main" id="{60BD452A-2882-2853-F557-3219E94C4807}"/>
              </a:ext>
            </a:extLst>
          </p:cNvPr>
          <p:cNvSpPr/>
          <p:nvPr/>
        </p:nvSpPr>
        <p:spPr>
          <a:xfrm>
            <a:off x="890099" y="1401016"/>
            <a:ext cx="2957938" cy="159393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400" b="1" dirty="0"/>
              <a:t>Membership </a:t>
            </a:r>
          </a:p>
          <a:p>
            <a:pPr algn="ctr"/>
            <a:r>
              <a:rPr lang="en-CA" sz="2400" b="1" dirty="0"/>
              <a:t>Individuals and Orgs</a:t>
            </a:r>
          </a:p>
        </p:txBody>
      </p:sp>
      <p:sp>
        <p:nvSpPr>
          <p:cNvPr id="7" name="Rectangle: Rounded Corners 6">
            <a:extLst>
              <a:ext uri="{FF2B5EF4-FFF2-40B4-BE49-F238E27FC236}">
                <a16:creationId xmlns:a16="http://schemas.microsoft.com/office/drawing/2014/main" id="{64E29185-AE62-D005-7AFD-9CE0BE61411E}"/>
              </a:ext>
            </a:extLst>
          </p:cNvPr>
          <p:cNvSpPr/>
          <p:nvPr/>
        </p:nvSpPr>
        <p:spPr>
          <a:xfrm>
            <a:off x="4982081" y="1423400"/>
            <a:ext cx="2227838" cy="1593939"/>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Elects</a:t>
            </a:r>
          </a:p>
          <a:p>
            <a:pPr algn="ctr"/>
            <a:r>
              <a:rPr lang="en-CA" sz="2000" b="1" dirty="0"/>
              <a:t>ImagiNorthern Board members</a:t>
            </a:r>
          </a:p>
        </p:txBody>
      </p:sp>
      <p:cxnSp>
        <p:nvCxnSpPr>
          <p:cNvPr id="9" name="Straight Arrow Connector 8">
            <a:extLst>
              <a:ext uri="{FF2B5EF4-FFF2-40B4-BE49-F238E27FC236}">
                <a16:creationId xmlns:a16="http://schemas.microsoft.com/office/drawing/2014/main" id="{2C8AD302-A5E8-071B-F427-0F9ADD3C4E5A}"/>
              </a:ext>
            </a:extLst>
          </p:cNvPr>
          <p:cNvCxnSpPr>
            <a:cxnSpLocks/>
            <a:stCxn id="5" idx="3"/>
            <a:endCxn id="7" idx="1"/>
          </p:cNvCxnSpPr>
          <p:nvPr/>
        </p:nvCxnSpPr>
        <p:spPr>
          <a:xfrm>
            <a:off x="3848037" y="2197986"/>
            <a:ext cx="1134044" cy="2238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Straight Arrow Connector 10">
            <a:extLst>
              <a:ext uri="{FF2B5EF4-FFF2-40B4-BE49-F238E27FC236}">
                <a16:creationId xmlns:a16="http://schemas.microsoft.com/office/drawing/2014/main" id="{7AA46A66-7506-9F46-C4A7-7FE391DFFABC}"/>
              </a:ext>
            </a:extLst>
          </p:cNvPr>
          <p:cNvCxnSpPr>
            <a:cxnSpLocks/>
            <a:stCxn id="5" idx="2"/>
            <a:endCxn id="16" idx="0"/>
          </p:cNvCxnSpPr>
          <p:nvPr/>
        </p:nvCxnSpPr>
        <p:spPr>
          <a:xfrm flipH="1">
            <a:off x="2349008" y="2994955"/>
            <a:ext cx="20060" cy="1287288"/>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6" name="Rectangle: Rounded Corners 15">
            <a:extLst>
              <a:ext uri="{FF2B5EF4-FFF2-40B4-BE49-F238E27FC236}">
                <a16:creationId xmlns:a16="http://schemas.microsoft.com/office/drawing/2014/main" id="{28641E56-010B-1BC3-1E98-FE75C13D481A}"/>
              </a:ext>
            </a:extLst>
          </p:cNvPr>
          <p:cNvSpPr/>
          <p:nvPr/>
        </p:nvSpPr>
        <p:spPr>
          <a:xfrm>
            <a:off x="1235089" y="4282243"/>
            <a:ext cx="2227838" cy="1315234"/>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Consulted on leads for potential Local Champion staff</a:t>
            </a:r>
          </a:p>
        </p:txBody>
      </p:sp>
      <p:sp>
        <p:nvSpPr>
          <p:cNvPr id="19" name="Rectangle: Rounded Corners 18">
            <a:extLst>
              <a:ext uri="{FF2B5EF4-FFF2-40B4-BE49-F238E27FC236}">
                <a16:creationId xmlns:a16="http://schemas.microsoft.com/office/drawing/2014/main" id="{1C5F6EB2-21A2-DB31-5F08-A2D05AEF5F10}"/>
              </a:ext>
            </a:extLst>
          </p:cNvPr>
          <p:cNvSpPr/>
          <p:nvPr/>
        </p:nvSpPr>
        <p:spPr>
          <a:xfrm>
            <a:off x="4885602" y="3366061"/>
            <a:ext cx="2420795" cy="2447183"/>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Hiring Committee </a:t>
            </a:r>
            <a:r>
              <a:rPr lang="en-CA" dirty="0"/>
              <a:t>Executive Director</a:t>
            </a:r>
          </a:p>
          <a:p>
            <a:pPr algn="ctr"/>
            <a:r>
              <a:rPr lang="en-CA" sz="2000" dirty="0"/>
              <a:t>Champion Coordinator</a:t>
            </a:r>
          </a:p>
          <a:p>
            <a:pPr algn="ctr"/>
            <a:r>
              <a:rPr lang="en-CA" sz="2000" dirty="0"/>
              <a:t>Non-local board member</a:t>
            </a:r>
          </a:p>
          <a:p>
            <a:pPr algn="ctr"/>
            <a:r>
              <a:rPr lang="en-CA" sz="2000" dirty="0"/>
              <a:t>Local Community member</a:t>
            </a:r>
          </a:p>
        </p:txBody>
      </p:sp>
      <p:cxnSp>
        <p:nvCxnSpPr>
          <p:cNvPr id="22" name="Straight Arrow Connector 21">
            <a:extLst>
              <a:ext uri="{FF2B5EF4-FFF2-40B4-BE49-F238E27FC236}">
                <a16:creationId xmlns:a16="http://schemas.microsoft.com/office/drawing/2014/main" id="{A54CD39B-A1D5-164A-C3A9-06E1DBA1E037}"/>
              </a:ext>
            </a:extLst>
          </p:cNvPr>
          <p:cNvCxnSpPr>
            <a:cxnSpLocks/>
            <a:stCxn id="16" idx="3"/>
            <a:endCxn id="19" idx="1"/>
          </p:cNvCxnSpPr>
          <p:nvPr/>
        </p:nvCxnSpPr>
        <p:spPr>
          <a:xfrm flipV="1">
            <a:off x="3462927" y="4589653"/>
            <a:ext cx="1422675" cy="350207"/>
          </a:xfrm>
          <a:prstGeom prst="straightConnector1">
            <a:avLst/>
          </a:prstGeom>
          <a:ln w="381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Straight Arrow Connector 26">
            <a:extLst>
              <a:ext uri="{FF2B5EF4-FFF2-40B4-BE49-F238E27FC236}">
                <a16:creationId xmlns:a16="http://schemas.microsoft.com/office/drawing/2014/main" id="{247542FF-EC2E-B013-F738-6870BB67C28E}"/>
              </a:ext>
            </a:extLst>
          </p:cNvPr>
          <p:cNvCxnSpPr>
            <a:cxnSpLocks/>
            <a:stCxn id="7" idx="2"/>
            <a:endCxn id="19" idx="0"/>
          </p:cNvCxnSpPr>
          <p:nvPr/>
        </p:nvCxnSpPr>
        <p:spPr>
          <a:xfrm>
            <a:off x="6096000" y="3017339"/>
            <a:ext cx="0" cy="348722"/>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4" name="Rectangle: Rounded Corners 33">
            <a:extLst>
              <a:ext uri="{FF2B5EF4-FFF2-40B4-BE49-F238E27FC236}">
                <a16:creationId xmlns:a16="http://schemas.microsoft.com/office/drawing/2014/main" id="{2DB5FFE6-46AF-7882-D13A-6CE3371F79A0}"/>
              </a:ext>
            </a:extLst>
          </p:cNvPr>
          <p:cNvSpPr/>
          <p:nvPr/>
        </p:nvSpPr>
        <p:spPr>
          <a:xfrm>
            <a:off x="8334645" y="1551561"/>
            <a:ext cx="2227838" cy="1315234"/>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Hires </a:t>
            </a:r>
          </a:p>
          <a:p>
            <a:pPr algn="ctr"/>
            <a:r>
              <a:rPr lang="en-CA" sz="2000" b="1" dirty="0"/>
              <a:t>Executive Director</a:t>
            </a:r>
          </a:p>
        </p:txBody>
      </p:sp>
      <p:cxnSp>
        <p:nvCxnSpPr>
          <p:cNvPr id="35" name="Straight Arrow Connector 34">
            <a:extLst>
              <a:ext uri="{FF2B5EF4-FFF2-40B4-BE49-F238E27FC236}">
                <a16:creationId xmlns:a16="http://schemas.microsoft.com/office/drawing/2014/main" id="{D6D7D857-724D-E43C-7AF1-6B55E37E74D5}"/>
              </a:ext>
            </a:extLst>
          </p:cNvPr>
          <p:cNvCxnSpPr>
            <a:cxnSpLocks/>
            <a:stCxn id="7" idx="3"/>
            <a:endCxn id="34" idx="1"/>
          </p:cNvCxnSpPr>
          <p:nvPr/>
        </p:nvCxnSpPr>
        <p:spPr>
          <a:xfrm flipV="1">
            <a:off x="7209919" y="2209178"/>
            <a:ext cx="1124726" cy="11192"/>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1" name="Straight Arrow Connector 40">
            <a:extLst>
              <a:ext uri="{FF2B5EF4-FFF2-40B4-BE49-F238E27FC236}">
                <a16:creationId xmlns:a16="http://schemas.microsoft.com/office/drawing/2014/main" id="{0FF0D98A-A865-A15D-DBC5-47AE23D6435B}"/>
              </a:ext>
            </a:extLst>
          </p:cNvPr>
          <p:cNvCxnSpPr>
            <a:cxnSpLocks/>
            <a:stCxn id="34" idx="1"/>
            <a:endCxn id="44" idx="3"/>
          </p:cNvCxnSpPr>
          <p:nvPr/>
        </p:nvCxnSpPr>
        <p:spPr>
          <a:xfrm flipH="1">
            <a:off x="3482987" y="2209178"/>
            <a:ext cx="4851658" cy="1375092"/>
          </a:xfrm>
          <a:prstGeom prst="straightConnector1">
            <a:avLst/>
          </a:prstGeom>
          <a:ln w="381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9" name="Rectangle: Rounded Corners 48">
            <a:extLst>
              <a:ext uri="{FF2B5EF4-FFF2-40B4-BE49-F238E27FC236}">
                <a16:creationId xmlns:a16="http://schemas.microsoft.com/office/drawing/2014/main" id="{07550B87-A19F-2F39-EAE0-166A451BC2F7}"/>
              </a:ext>
            </a:extLst>
          </p:cNvPr>
          <p:cNvSpPr/>
          <p:nvPr/>
        </p:nvSpPr>
        <p:spPr>
          <a:xfrm>
            <a:off x="8343962" y="4540394"/>
            <a:ext cx="2227838" cy="1315234"/>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Hires Champion Coordinator and local champions</a:t>
            </a:r>
          </a:p>
        </p:txBody>
      </p:sp>
      <p:cxnSp>
        <p:nvCxnSpPr>
          <p:cNvPr id="50" name="Straight Arrow Connector 49">
            <a:extLst>
              <a:ext uri="{FF2B5EF4-FFF2-40B4-BE49-F238E27FC236}">
                <a16:creationId xmlns:a16="http://schemas.microsoft.com/office/drawing/2014/main" id="{CB261C37-B999-83BA-3172-F85BDA4C56C9}"/>
              </a:ext>
            </a:extLst>
          </p:cNvPr>
          <p:cNvCxnSpPr>
            <a:cxnSpLocks/>
            <a:stCxn id="19" idx="3"/>
            <a:endCxn id="49" idx="1"/>
          </p:cNvCxnSpPr>
          <p:nvPr/>
        </p:nvCxnSpPr>
        <p:spPr>
          <a:xfrm>
            <a:off x="7306397" y="4589653"/>
            <a:ext cx="1037565" cy="608358"/>
          </a:xfrm>
          <a:prstGeom prst="straightConnector1">
            <a:avLst/>
          </a:prstGeom>
          <a:ln w="381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6" name="Graphic 55" descr="Badge 3 with solid fill">
            <a:extLst>
              <a:ext uri="{FF2B5EF4-FFF2-40B4-BE49-F238E27FC236}">
                <a16:creationId xmlns:a16="http://schemas.microsoft.com/office/drawing/2014/main" id="{325A5E7D-0890-DFE0-5BEA-43287D1F35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54958" y="1047899"/>
            <a:ext cx="914400" cy="914400"/>
          </a:xfrm>
          <a:prstGeom prst="rect">
            <a:avLst/>
          </a:prstGeom>
        </p:spPr>
      </p:pic>
      <p:pic>
        <p:nvPicPr>
          <p:cNvPr id="60" name="Graphic 59" descr="Badge 1 with solid fill">
            <a:extLst>
              <a:ext uri="{FF2B5EF4-FFF2-40B4-BE49-F238E27FC236}">
                <a16:creationId xmlns:a16="http://schemas.microsoft.com/office/drawing/2014/main" id="{12C566F6-E8EF-D085-157A-B56A0910BE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11868" y="912009"/>
            <a:ext cx="914400" cy="914400"/>
          </a:xfrm>
          <a:prstGeom prst="rect">
            <a:avLst/>
          </a:prstGeom>
        </p:spPr>
      </p:pic>
      <p:pic>
        <p:nvPicPr>
          <p:cNvPr id="62" name="Graphic 61" descr="Badge 5 with solid fill">
            <a:extLst>
              <a:ext uri="{FF2B5EF4-FFF2-40B4-BE49-F238E27FC236}">
                <a16:creationId xmlns:a16="http://schemas.microsoft.com/office/drawing/2014/main" id="{50EC6AC0-4531-03B0-708B-C42C655B65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66304" y="3484144"/>
            <a:ext cx="914400" cy="914400"/>
          </a:xfrm>
          <a:prstGeom prst="rect">
            <a:avLst/>
          </a:prstGeom>
        </p:spPr>
      </p:pic>
      <p:pic>
        <p:nvPicPr>
          <p:cNvPr id="66" name="Graphic 65" descr="Badge with solid fill">
            <a:extLst>
              <a:ext uri="{FF2B5EF4-FFF2-40B4-BE49-F238E27FC236}">
                <a16:creationId xmlns:a16="http://schemas.microsoft.com/office/drawing/2014/main" id="{459C7C99-8FFF-A276-6438-D66BFA4F920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16000" y="934865"/>
            <a:ext cx="914400" cy="914400"/>
          </a:xfrm>
          <a:prstGeom prst="rect">
            <a:avLst/>
          </a:prstGeom>
        </p:spPr>
      </p:pic>
      <p:cxnSp>
        <p:nvCxnSpPr>
          <p:cNvPr id="68" name="Connector: Elbow 67">
            <a:extLst>
              <a:ext uri="{FF2B5EF4-FFF2-40B4-BE49-F238E27FC236}">
                <a16:creationId xmlns:a16="http://schemas.microsoft.com/office/drawing/2014/main" id="{ABD28FA0-214B-43B0-4A00-BD50B63D8E7D}"/>
              </a:ext>
            </a:extLst>
          </p:cNvPr>
          <p:cNvCxnSpPr>
            <a:cxnSpLocks/>
            <a:stCxn id="49" idx="2"/>
            <a:endCxn id="5" idx="1"/>
          </p:cNvCxnSpPr>
          <p:nvPr/>
        </p:nvCxnSpPr>
        <p:spPr>
          <a:xfrm rot="5400000" flipH="1">
            <a:off x="3345169" y="-257084"/>
            <a:ext cx="3657642" cy="8567782"/>
          </a:xfrm>
          <a:prstGeom prst="bentConnector4">
            <a:avLst>
              <a:gd name="adj1" fmla="val -6250"/>
              <a:gd name="adj2" fmla="val 102668"/>
            </a:avLst>
          </a:prstGeom>
          <a:ln w="38100"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71" name="TextBox 70">
            <a:extLst>
              <a:ext uri="{FF2B5EF4-FFF2-40B4-BE49-F238E27FC236}">
                <a16:creationId xmlns:a16="http://schemas.microsoft.com/office/drawing/2014/main" id="{23DC6A77-53A1-2F82-0DE0-A6A6EC34310E}"/>
              </a:ext>
            </a:extLst>
          </p:cNvPr>
          <p:cNvSpPr txBox="1"/>
          <p:nvPr/>
        </p:nvSpPr>
        <p:spPr>
          <a:xfrm>
            <a:off x="1255149" y="6158629"/>
            <a:ext cx="10503196" cy="369332"/>
          </a:xfrm>
          <a:prstGeom prst="rect">
            <a:avLst/>
          </a:prstGeom>
          <a:noFill/>
        </p:spPr>
        <p:txBody>
          <a:bodyPr wrap="none" rtlCol="0">
            <a:spAutoFit/>
          </a:bodyPr>
          <a:lstStyle/>
          <a:p>
            <a:r>
              <a:rPr lang="en-CA" dirty="0"/>
              <a:t>Local champions work in home communities; supported by regional coordinator and local core members</a:t>
            </a:r>
          </a:p>
        </p:txBody>
      </p:sp>
      <p:pic>
        <p:nvPicPr>
          <p:cNvPr id="77" name="Graphic 76" descr="Badge 6 with solid fill">
            <a:extLst>
              <a:ext uri="{FF2B5EF4-FFF2-40B4-BE49-F238E27FC236}">
                <a16:creationId xmlns:a16="http://schemas.microsoft.com/office/drawing/2014/main" id="{937D0E7D-5679-BF39-FD9C-A5BDE76DA0D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57350" y="5896194"/>
            <a:ext cx="914400" cy="914400"/>
          </a:xfrm>
          <a:prstGeom prst="rect">
            <a:avLst/>
          </a:prstGeom>
        </p:spPr>
      </p:pic>
      <p:pic>
        <p:nvPicPr>
          <p:cNvPr id="79" name="Graphic 78" descr="Badge 7 with solid fill">
            <a:extLst>
              <a:ext uri="{FF2B5EF4-FFF2-40B4-BE49-F238E27FC236}">
                <a16:creationId xmlns:a16="http://schemas.microsoft.com/office/drawing/2014/main" id="{58E83196-091F-D0FC-4515-50A4B1D7EBD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844701" y="1464600"/>
            <a:ext cx="914400" cy="914400"/>
          </a:xfrm>
          <a:prstGeom prst="rect">
            <a:avLst/>
          </a:prstGeom>
        </p:spPr>
      </p:pic>
      <p:sp>
        <p:nvSpPr>
          <p:cNvPr id="80" name="Rectangle: Rounded Corners 79">
            <a:extLst>
              <a:ext uri="{FF2B5EF4-FFF2-40B4-BE49-F238E27FC236}">
                <a16:creationId xmlns:a16="http://schemas.microsoft.com/office/drawing/2014/main" id="{D0257C8D-802B-3BC7-0F3B-4E0D43D2CFE1}"/>
              </a:ext>
            </a:extLst>
          </p:cNvPr>
          <p:cNvSpPr/>
          <p:nvPr/>
        </p:nvSpPr>
        <p:spPr>
          <a:xfrm>
            <a:off x="10747332" y="2379000"/>
            <a:ext cx="1444668" cy="179435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accent1"/>
                </a:solidFill>
              </a:rPr>
              <a:t>Partners (MOU)</a:t>
            </a:r>
          </a:p>
          <a:p>
            <a:pPr algn="ctr"/>
            <a:r>
              <a:rPr lang="en-CA" dirty="0">
                <a:solidFill>
                  <a:schemeClr val="accent1"/>
                </a:solidFill>
              </a:rPr>
              <a:t>Advisors</a:t>
            </a:r>
          </a:p>
          <a:p>
            <a:pPr algn="ctr"/>
            <a:r>
              <a:rPr lang="en-CA" dirty="0">
                <a:solidFill>
                  <a:schemeClr val="accent1"/>
                </a:solidFill>
              </a:rPr>
              <a:t>Associates</a:t>
            </a:r>
          </a:p>
          <a:p>
            <a:pPr algn="ctr"/>
            <a:endParaRPr lang="en-CA" dirty="0">
              <a:solidFill>
                <a:schemeClr val="accent1"/>
              </a:solidFill>
            </a:endParaRPr>
          </a:p>
        </p:txBody>
      </p:sp>
      <p:cxnSp>
        <p:nvCxnSpPr>
          <p:cNvPr id="84" name="Straight Arrow Connector 83">
            <a:extLst>
              <a:ext uri="{FF2B5EF4-FFF2-40B4-BE49-F238E27FC236}">
                <a16:creationId xmlns:a16="http://schemas.microsoft.com/office/drawing/2014/main" id="{B305A5B9-761B-5DB1-D2BC-05E82ED837A2}"/>
              </a:ext>
            </a:extLst>
          </p:cNvPr>
          <p:cNvCxnSpPr>
            <a:stCxn id="49" idx="0"/>
            <a:endCxn id="34" idx="2"/>
          </p:cNvCxnSpPr>
          <p:nvPr/>
        </p:nvCxnSpPr>
        <p:spPr>
          <a:xfrm flipH="1" flipV="1">
            <a:off x="9448564" y="2866795"/>
            <a:ext cx="9317" cy="1673599"/>
          </a:xfrm>
          <a:prstGeom prst="straightConnector1">
            <a:avLst/>
          </a:prstGeom>
          <a:ln w="38100">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id="{AF5E567E-B1DF-D1ED-783F-CBB69606B3A0}"/>
              </a:ext>
            </a:extLst>
          </p:cNvPr>
          <p:cNvSpPr/>
          <p:nvPr/>
        </p:nvSpPr>
        <p:spPr>
          <a:xfrm>
            <a:off x="1255149" y="3280821"/>
            <a:ext cx="2227838" cy="606898"/>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t>Job postings</a:t>
            </a:r>
          </a:p>
        </p:txBody>
      </p:sp>
      <p:pic>
        <p:nvPicPr>
          <p:cNvPr id="61" name="Graphic 60" descr="Badge 4 with solid fill">
            <a:extLst>
              <a:ext uri="{FF2B5EF4-FFF2-40B4-BE49-F238E27FC236}">
                <a16:creationId xmlns:a16="http://schemas.microsoft.com/office/drawing/2014/main" id="{4EAA30BD-B2D5-3508-5203-EF6ED1292CB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005727" y="3563065"/>
            <a:ext cx="914400" cy="914400"/>
          </a:xfrm>
          <a:prstGeom prst="rect">
            <a:avLst/>
          </a:prstGeom>
        </p:spPr>
      </p:pic>
      <p:pic>
        <p:nvPicPr>
          <p:cNvPr id="63" name="Graphic 62" descr="Badge 6 with solid fill">
            <a:extLst>
              <a:ext uri="{FF2B5EF4-FFF2-40B4-BE49-F238E27FC236}">
                <a16:creationId xmlns:a16="http://schemas.microsoft.com/office/drawing/2014/main" id="{4781F3D7-5B65-69A0-C12B-3740A97875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302125" y="4426275"/>
            <a:ext cx="914400" cy="914400"/>
          </a:xfrm>
          <a:prstGeom prst="rect">
            <a:avLst/>
          </a:prstGeom>
        </p:spPr>
      </p:pic>
      <p:cxnSp>
        <p:nvCxnSpPr>
          <p:cNvPr id="83" name="Straight Arrow Connector 82">
            <a:extLst>
              <a:ext uri="{FF2B5EF4-FFF2-40B4-BE49-F238E27FC236}">
                <a16:creationId xmlns:a16="http://schemas.microsoft.com/office/drawing/2014/main" id="{C8CFDD24-BCE5-EC95-78D6-3016E15BF54B}"/>
              </a:ext>
            </a:extLst>
          </p:cNvPr>
          <p:cNvCxnSpPr>
            <a:cxnSpLocks/>
            <a:stCxn id="5" idx="3"/>
            <a:endCxn id="19" idx="0"/>
          </p:cNvCxnSpPr>
          <p:nvPr/>
        </p:nvCxnSpPr>
        <p:spPr>
          <a:xfrm>
            <a:off x="3848037" y="2197986"/>
            <a:ext cx="2247963" cy="1168075"/>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 name="Straight Arrow Connector 2">
            <a:extLst>
              <a:ext uri="{FF2B5EF4-FFF2-40B4-BE49-F238E27FC236}">
                <a16:creationId xmlns:a16="http://schemas.microsoft.com/office/drawing/2014/main" id="{6154D458-0A81-D43F-2B97-CA881DFA04D5}"/>
              </a:ext>
            </a:extLst>
          </p:cNvPr>
          <p:cNvCxnSpPr>
            <a:cxnSpLocks/>
            <a:stCxn id="34" idx="1"/>
            <a:endCxn id="19" idx="0"/>
          </p:cNvCxnSpPr>
          <p:nvPr/>
        </p:nvCxnSpPr>
        <p:spPr>
          <a:xfrm flipH="1">
            <a:off x="6096000" y="2209178"/>
            <a:ext cx="2238645" cy="1156883"/>
          </a:xfrm>
          <a:prstGeom prst="straightConnector1">
            <a:avLst/>
          </a:prstGeom>
          <a:ln w="381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3ECB9EC7-52A1-1F6D-2142-EEF28AF8C150}"/>
              </a:ext>
            </a:extLst>
          </p:cNvPr>
          <p:cNvCxnSpPr>
            <a:cxnSpLocks/>
          </p:cNvCxnSpPr>
          <p:nvPr/>
        </p:nvCxnSpPr>
        <p:spPr>
          <a:xfrm>
            <a:off x="3462926" y="3573102"/>
            <a:ext cx="1402615" cy="1005383"/>
          </a:xfrm>
          <a:prstGeom prst="straightConnector1">
            <a:avLst/>
          </a:prstGeom>
          <a:ln w="381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7225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500"/>
                                        <p:tgtEl>
                                          <p:spTgt spid="6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500"/>
                                        <p:tgtEl>
                                          <p:spTgt spid="3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left)">
                                      <p:cBhvr>
                                        <p:cTn id="32" dur="500"/>
                                        <p:tgtEl>
                                          <p:spTgt spid="34"/>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fade">
                                      <p:cBhvr>
                                        <p:cTn id="36" dur="500"/>
                                        <p:tgtEl>
                                          <p:spTgt spid="5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wipe(right)">
                                      <p:cBhvr>
                                        <p:cTn id="41" dur="500"/>
                                        <p:tgtEl>
                                          <p:spTgt spid="41"/>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fade">
                                      <p:cBhvr>
                                        <p:cTn id="45" dur="500"/>
                                        <p:tgtEl>
                                          <p:spTgt spid="44"/>
                                        </p:tgtEl>
                                      </p:cBhvr>
                                    </p:animEffect>
                                  </p:childTnLst>
                                </p:cTn>
                              </p:par>
                            </p:childTnLst>
                          </p:cTn>
                        </p:par>
                        <p:par>
                          <p:cTn id="46" fill="hold">
                            <p:stCondLst>
                              <p:cond delay="1000"/>
                            </p:stCondLst>
                            <p:childTnLst>
                              <p:par>
                                <p:cTn id="47" presetID="10" presetClass="entr" presetSubtype="0" fill="hold" nodeType="afterEffect">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fade">
                                      <p:cBhvr>
                                        <p:cTn id="49" dur="500"/>
                                        <p:tgtEl>
                                          <p:spTgt spid="61"/>
                                        </p:tgtEl>
                                      </p:cBhvr>
                                    </p:animEffect>
                                  </p:childTnLst>
                                </p:cTn>
                              </p:par>
                            </p:childTnLst>
                          </p:cTn>
                        </p:par>
                        <p:par>
                          <p:cTn id="50" fill="hold">
                            <p:stCondLst>
                              <p:cond delay="1500"/>
                            </p:stCondLst>
                            <p:childTnLst>
                              <p:par>
                                <p:cTn id="51" presetID="22" presetClass="entr" presetSubtype="1" fill="hold" nodeType="after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wipe(up)">
                                      <p:cBhvr>
                                        <p:cTn id="53" dur="500"/>
                                        <p:tgtEl>
                                          <p:spTgt spid="11"/>
                                        </p:tgtEl>
                                      </p:cBhvr>
                                    </p:animEffect>
                                  </p:childTnLst>
                                </p:cTn>
                              </p:par>
                            </p:childTnLst>
                          </p:cTn>
                        </p:par>
                        <p:par>
                          <p:cTn id="54" fill="hold">
                            <p:stCondLst>
                              <p:cond delay="2000"/>
                            </p:stCondLst>
                            <p:childTnLst>
                              <p:par>
                                <p:cTn id="55" presetID="10" presetClass="entr" presetSubtype="0"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par>
                                <p:cTn id="63" presetID="10" presetClass="entr" presetSubtype="0" fill="hold" nodeType="withEffect">
                                  <p:stCondLst>
                                    <p:cond delay="0"/>
                                  </p:stCondLst>
                                  <p:childTnLst>
                                    <p:set>
                                      <p:cBhvr>
                                        <p:cTn id="64" dur="1" fill="hold">
                                          <p:stCondLst>
                                            <p:cond delay="0"/>
                                          </p:stCondLst>
                                        </p:cTn>
                                        <p:tgtEl>
                                          <p:spTgt spid="62"/>
                                        </p:tgtEl>
                                        <p:attrNameLst>
                                          <p:attrName>style.visibility</p:attrName>
                                        </p:attrNameLst>
                                      </p:cBhvr>
                                      <p:to>
                                        <p:strVal val="visible"/>
                                      </p:to>
                                    </p:set>
                                    <p:animEffect transition="in" filter="fade">
                                      <p:cBhvr>
                                        <p:cTn id="65" dur="500"/>
                                        <p:tgtEl>
                                          <p:spTgt spid="62"/>
                                        </p:tgtEl>
                                      </p:cBhvr>
                                    </p:animEffect>
                                  </p:childTnLst>
                                </p:cTn>
                              </p:par>
                              <p:par>
                                <p:cTn id="66" presetID="22" presetClass="entr" presetSubtype="2" fill="hold" nodeType="with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wipe(right)">
                                      <p:cBhvr>
                                        <p:cTn id="68" dur="500"/>
                                        <p:tgtEl>
                                          <p:spTgt spid="3"/>
                                        </p:tgtEl>
                                      </p:cBhvr>
                                    </p:animEffect>
                                  </p:childTnLst>
                                </p:cTn>
                              </p:par>
                            </p:childTnLst>
                          </p:cTn>
                        </p:par>
                        <p:par>
                          <p:cTn id="69" fill="hold">
                            <p:stCondLst>
                              <p:cond delay="500"/>
                            </p:stCondLst>
                            <p:childTnLst>
                              <p:par>
                                <p:cTn id="70" presetID="22" presetClass="entr" presetSubtype="8" fill="hold" nodeType="after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left)">
                                      <p:cBhvr>
                                        <p:cTn id="72" dur="500"/>
                                        <p:tgtEl>
                                          <p:spTgt spid="22"/>
                                        </p:tgtEl>
                                      </p:cBhvr>
                                    </p:animEffect>
                                  </p:childTnLst>
                                </p:cTn>
                              </p:par>
                              <p:par>
                                <p:cTn id="73" presetID="22" presetClass="entr" presetSubtype="8"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left)">
                                      <p:cBhvr>
                                        <p:cTn id="75" dur="500"/>
                                        <p:tgtEl>
                                          <p:spTgt spid="15"/>
                                        </p:tgtEl>
                                      </p:cBhvr>
                                    </p:animEffect>
                                  </p:childTnLst>
                                </p:cTn>
                              </p:par>
                            </p:childTnLst>
                          </p:cTn>
                        </p:par>
                        <p:par>
                          <p:cTn id="76" fill="hold">
                            <p:stCondLst>
                              <p:cond delay="1000"/>
                            </p:stCondLst>
                            <p:childTnLst>
                              <p:par>
                                <p:cTn id="77" presetID="22" presetClass="entr" presetSubtype="1" fill="hold" nodeType="afterEffect">
                                  <p:stCondLst>
                                    <p:cond delay="0"/>
                                  </p:stCondLst>
                                  <p:childTnLst>
                                    <p:set>
                                      <p:cBhvr>
                                        <p:cTn id="78" dur="1" fill="hold">
                                          <p:stCondLst>
                                            <p:cond delay="0"/>
                                          </p:stCondLst>
                                        </p:cTn>
                                        <p:tgtEl>
                                          <p:spTgt spid="83"/>
                                        </p:tgtEl>
                                        <p:attrNameLst>
                                          <p:attrName>style.visibility</p:attrName>
                                        </p:attrNameLst>
                                      </p:cBhvr>
                                      <p:to>
                                        <p:strVal val="visible"/>
                                      </p:to>
                                    </p:set>
                                    <p:animEffect transition="in" filter="wipe(up)">
                                      <p:cBhvr>
                                        <p:cTn id="79" dur="500"/>
                                        <p:tgtEl>
                                          <p:spTgt spid="83"/>
                                        </p:tgtEl>
                                      </p:cBhvr>
                                    </p:animEffect>
                                  </p:childTnLst>
                                </p:cTn>
                              </p:par>
                            </p:childTnLst>
                          </p:cTn>
                        </p:par>
                        <p:par>
                          <p:cTn id="80" fill="hold">
                            <p:stCondLst>
                              <p:cond delay="1500"/>
                            </p:stCondLst>
                            <p:childTnLst>
                              <p:par>
                                <p:cTn id="81" presetID="22" presetClass="entr" presetSubtype="1" fill="hold" nodeType="after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wipe(up)">
                                      <p:cBhvr>
                                        <p:cTn id="83" dur="500"/>
                                        <p:tgtEl>
                                          <p:spTgt spid="27"/>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50"/>
                                        </p:tgtEl>
                                        <p:attrNameLst>
                                          <p:attrName>style.visibility</p:attrName>
                                        </p:attrNameLst>
                                      </p:cBhvr>
                                      <p:to>
                                        <p:strVal val="visible"/>
                                      </p:to>
                                    </p:set>
                                    <p:animEffect transition="in" filter="wipe(left)">
                                      <p:cBhvr>
                                        <p:cTn id="88" dur="500"/>
                                        <p:tgtEl>
                                          <p:spTgt spid="50"/>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49"/>
                                        </p:tgtEl>
                                        <p:attrNameLst>
                                          <p:attrName>style.visibility</p:attrName>
                                        </p:attrNameLst>
                                      </p:cBhvr>
                                      <p:to>
                                        <p:strVal val="visible"/>
                                      </p:to>
                                    </p:set>
                                    <p:animEffect transition="in" filter="fade">
                                      <p:cBhvr>
                                        <p:cTn id="92" dur="500"/>
                                        <p:tgtEl>
                                          <p:spTgt spid="49"/>
                                        </p:tgtEl>
                                      </p:cBhvr>
                                    </p:animEffect>
                                  </p:childTnLst>
                                </p:cTn>
                              </p:par>
                            </p:childTnLst>
                          </p:cTn>
                        </p:par>
                        <p:par>
                          <p:cTn id="93" fill="hold">
                            <p:stCondLst>
                              <p:cond delay="1000"/>
                            </p:stCondLst>
                            <p:childTnLst>
                              <p:par>
                                <p:cTn id="94" presetID="10" presetClass="entr" presetSubtype="0" fill="hold" nodeType="afterEffect">
                                  <p:stCondLst>
                                    <p:cond delay="0"/>
                                  </p:stCondLst>
                                  <p:childTnLst>
                                    <p:set>
                                      <p:cBhvr>
                                        <p:cTn id="95" dur="1" fill="hold">
                                          <p:stCondLst>
                                            <p:cond delay="0"/>
                                          </p:stCondLst>
                                        </p:cTn>
                                        <p:tgtEl>
                                          <p:spTgt spid="63"/>
                                        </p:tgtEl>
                                        <p:attrNameLst>
                                          <p:attrName>style.visibility</p:attrName>
                                        </p:attrNameLst>
                                      </p:cBhvr>
                                      <p:to>
                                        <p:strVal val="visible"/>
                                      </p:to>
                                    </p:set>
                                    <p:animEffect transition="in" filter="fade">
                                      <p:cBhvr>
                                        <p:cTn id="96" dur="500"/>
                                        <p:tgtEl>
                                          <p:spTgt spid="63"/>
                                        </p:tgtEl>
                                      </p:cBhvr>
                                    </p:animEffect>
                                  </p:childTnLst>
                                </p:cTn>
                              </p:par>
                            </p:childTnLst>
                          </p:cTn>
                        </p:par>
                        <p:par>
                          <p:cTn id="97" fill="hold">
                            <p:stCondLst>
                              <p:cond delay="1500"/>
                            </p:stCondLst>
                            <p:childTnLst>
                              <p:par>
                                <p:cTn id="98" presetID="16" presetClass="entr" presetSubtype="42" fill="hold" nodeType="afterEffect">
                                  <p:stCondLst>
                                    <p:cond delay="0"/>
                                  </p:stCondLst>
                                  <p:childTnLst>
                                    <p:set>
                                      <p:cBhvr>
                                        <p:cTn id="99" dur="1" fill="hold">
                                          <p:stCondLst>
                                            <p:cond delay="0"/>
                                          </p:stCondLst>
                                        </p:cTn>
                                        <p:tgtEl>
                                          <p:spTgt spid="84"/>
                                        </p:tgtEl>
                                        <p:attrNameLst>
                                          <p:attrName>style.visibility</p:attrName>
                                        </p:attrNameLst>
                                      </p:cBhvr>
                                      <p:to>
                                        <p:strVal val="visible"/>
                                      </p:to>
                                    </p:set>
                                    <p:animEffect transition="in" filter="barn(outHorizontal)">
                                      <p:cBhvr>
                                        <p:cTn id="100" dur="500"/>
                                        <p:tgtEl>
                                          <p:spTgt spid="84"/>
                                        </p:tgtEl>
                                      </p:cBhvr>
                                    </p:animEffect>
                                  </p:childTnLst>
                                </p:cTn>
                              </p:par>
                            </p:childTnLst>
                          </p:cTn>
                        </p:par>
                      </p:childTnLst>
                    </p:cTn>
                  </p:par>
                  <p:par>
                    <p:cTn id="101" fill="hold">
                      <p:stCondLst>
                        <p:cond delay="indefinite"/>
                      </p:stCondLst>
                      <p:childTnLst>
                        <p:par>
                          <p:cTn id="102" fill="hold">
                            <p:stCondLst>
                              <p:cond delay="0"/>
                            </p:stCondLst>
                            <p:childTnLst>
                              <p:par>
                                <p:cTn id="103" presetID="16" presetClass="entr" presetSubtype="21" fill="hold" nodeType="clickEffect">
                                  <p:stCondLst>
                                    <p:cond delay="0"/>
                                  </p:stCondLst>
                                  <p:childTnLst>
                                    <p:set>
                                      <p:cBhvr>
                                        <p:cTn id="104" dur="1" fill="hold">
                                          <p:stCondLst>
                                            <p:cond delay="0"/>
                                          </p:stCondLst>
                                        </p:cTn>
                                        <p:tgtEl>
                                          <p:spTgt spid="68"/>
                                        </p:tgtEl>
                                        <p:attrNameLst>
                                          <p:attrName>style.visibility</p:attrName>
                                        </p:attrNameLst>
                                      </p:cBhvr>
                                      <p:to>
                                        <p:strVal val="visible"/>
                                      </p:to>
                                    </p:set>
                                    <p:animEffect transition="in" filter="barn(inVertical)">
                                      <p:cBhvr>
                                        <p:cTn id="105" dur="500"/>
                                        <p:tgtEl>
                                          <p:spTgt spid="68"/>
                                        </p:tgtEl>
                                      </p:cBhvr>
                                    </p:animEffect>
                                  </p:childTnLst>
                                </p:cTn>
                              </p:par>
                            </p:childTnLst>
                          </p:cTn>
                        </p:par>
                        <p:par>
                          <p:cTn id="106" fill="hold">
                            <p:stCondLst>
                              <p:cond delay="500"/>
                            </p:stCondLst>
                            <p:childTnLst>
                              <p:par>
                                <p:cTn id="107" presetID="22" presetClass="entr" presetSubtype="8" fill="hold" grpId="0" nodeType="afterEffect">
                                  <p:stCondLst>
                                    <p:cond delay="0"/>
                                  </p:stCondLst>
                                  <p:childTnLst>
                                    <p:set>
                                      <p:cBhvr>
                                        <p:cTn id="108" dur="1" fill="hold">
                                          <p:stCondLst>
                                            <p:cond delay="0"/>
                                          </p:stCondLst>
                                        </p:cTn>
                                        <p:tgtEl>
                                          <p:spTgt spid="71"/>
                                        </p:tgtEl>
                                        <p:attrNameLst>
                                          <p:attrName>style.visibility</p:attrName>
                                        </p:attrNameLst>
                                      </p:cBhvr>
                                      <p:to>
                                        <p:strVal val="visible"/>
                                      </p:to>
                                    </p:set>
                                    <p:animEffect transition="in" filter="wipe(left)">
                                      <p:cBhvr>
                                        <p:cTn id="109" dur="500"/>
                                        <p:tgtEl>
                                          <p:spTgt spid="71"/>
                                        </p:tgtEl>
                                      </p:cBhvr>
                                    </p:animEffect>
                                  </p:childTnLst>
                                </p:cTn>
                              </p:par>
                            </p:childTnLst>
                          </p:cTn>
                        </p:par>
                        <p:par>
                          <p:cTn id="110" fill="hold">
                            <p:stCondLst>
                              <p:cond delay="1000"/>
                            </p:stCondLst>
                            <p:childTnLst>
                              <p:par>
                                <p:cTn id="111" presetID="10" presetClass="entr" presetSubtype="0" fill="hold" nodeType="afterEffect">
                                  <p:stCondLst>
                                    <p:cond delay="0"/>
                                  </p:stCondLst>
                                  <p:childTnLst>
                                    <p:set>
                                      <p:cBhvr>
                                        <p:cTn id="112" dur="1" fill="hold">
                                          <p:stCondLst>
                                            <p:cond delay="0"/>
                                          </p:stCondLst>
                                        </p:cTn>
                                        <p:tgtEl>
                                          <p:spTgt spid="77"/>
                                        </p:tgtEl>
                                        <p:attrNameLst>
                                          <p:attrName>style.visibility</p:attrName>
                                        </p:attrNameLst>
                                      </p:cBhvr>
                                      <p:to>
                                        <p:strVal val="visible"/>
                                      </p:to>
                                    </p:set>
                                    <p:animEffect transition="in" filter="fade">
                                      <p:cBhvr>
                                        <p:cTn id="113" dur="500"/>
                                        <p:tgtEl>
                                          <p:spTgt spid="77"/>
                                        </p:tgtEl>
                                      </p:cBhvr>
                                    </p:animEffect>
                                  </p:childTnLst>
                                </p:cTn>
                              </p:par>
                            </p:childTnLst>
                          </p:cTn>
                        </p:par>
                        <p:par>
                          <p:cTn id="114" fill="hold">
                            <p:stCondLst>
                              <p:cond delay="1500"/>
                            </p:stCondLst>
                            <p:childTnLst>
                              <p:par>
                                <p:cTn id="115" presetID="10" presetClass="entr" presetSubtype="0" fill="hold" nodeType="afterEffect">
                                  <p:stCondLst>
                                    <p:cond delay="0"/>
                                  </p:stCondLst>
                                  <p:childTnLst>
                                    <p:set>
                                      <p:cBhvr>
                                        <p:cTn id="116" dur="1" fill="hold">
                                          <p:stCondLst>
                                            <p:cond delay="0"/>
                                          </p:stCondLst>
                                        </p:cTn>
                                        <p:tgtEl>
                                          <p:spTgt spid="79"/>
                                        </p:tgtEl>
                                        <p:attrNameLst>
                                          <p:attrName>style.visibility</p:attrName>
                                        </p:attrNameLst>
                                      </p:cBhvr>
                                      <p:to>
                                        <p:strVal val="visible"/>
                                      </p:to>
                                    </p:set>
                                    <p:animEffect transition="in" filter="fade">
                                      <p:cBhvr>
                                        <p:cTn id="117" dur="500"/>
                                        <p:tgtEl>
                                          <p:spTgt spid="79"/>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80"/>
                                        </p:tgtEl>
                                        <p:attrNameLst>
                                          <p:attrName>style.visibility</p:attrName>
                                        </p:attrNameLst>
                                      </p:cBhvr>
                                      <p:to>
                                        <p:strVal val="visible"/>
                                      </p:to>
                                    </p:set>
                                    <p:animEffect transition="in" filter="fade">
                                      <p:cBhvr>
                                        <p:cTn id="120"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6" grpId="0" animBg="1"/>
      <p:bldP spid="19" grpId="0" animBg="1"/>
      <p:bldP spid="34" grpId="0" animBg="1"/>
      <p:bldP spid="49" grpId="0" animBg="1"/>
      <p:bldP spid="71" grpId="0"/>
      <p:bldP spid="80" grpId="0" animBg="1"/>
      <p:bldP spid="4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F50C96-4415-E9DC-432C-564A15DBE655}"/>
              </a:ext>
            </a:extLst>
          </p:cNvPr>
          <p:cNvSpPr>
            <a:spLocks noGrp="1"/>
          </p:cNvSpPr>
          <p:nvPr>
            <p:ph type="title"/>
          </p:nvPr>
        </p:nvSpPr>
        <p:spPr/>
        <p:txBody>
          <a:bodyPr/>
          <a:lstStyle/>
          <a:p>
            <a:r>
              <a:rPr lang="en-CA" dirty="0"/>
              <a:t>How option 2 is different</a:t>
            </a:r>
          </a:p>
        </p:txBody>
      </p:sp>
      <p:sp>
        <p:nvSpPr>
          <p:cNvPr id="6" name="Content Placeholder 5">
            <a:extLst>
              <a:ext uri="{FF2B5EF4-FFF2-40B4-BE49-F238E27FC236}">
                <a16:creationId xmlns:a16="http://schemas.microsoft.com/office/drawing/2014/main" id="{FC1089E9-FB37-F554-6561-F5DFD4E3A87B}"/>
              </a:ext>
            </a:extLst>
          </p:cNvPr>
          <p:cNvSpPr>
            <a:spLocks noGrp="1"/>
          </p:cNvSpPr>
          <p:nvPr>
            <p:ph sz="half" idx="1"/>
          </p:nvPr>
        </p:nvSpPr>
        <p:spPr>
          <a:xfrm>
            <a:off x="838200" y="1481667"/>
            <a:ext cx="5181600" cy="5011206"/>
          </a:xfrm>
        </p:spPr>
        <p:txBody>
          <a:bodyPr/>
          <a:lstStyle/>
          <a:p>
            <a:pPr algn="l"/>
            <a:r>
              <a:rPr lang="en-US" sz="2000" dirty="0"/>
              <a:t>Membership becomes inclusive and flexible</a:t>
            </a:r>
          </a:p>
          <a:p>
            <a:pPr lvl="1" algn="l"/>
            <a:r>
              <a:rPr lang="en-US" sz="2000" dirty="0" err="1"/>
              <a:t>imagiNorthern</a:t>
            </a:r>
            <a:r>
              <a:rPr lang="en-US" sz="2000" dirty="0"/>
              <a:t> becomes a network of people </a:t>
            </a:r>
            <a:r>
              <a:rPr lang="en-US" sz="2000" i="1" dirty="0"/>
              <a:t>and</a:t>
            </a:r>
            <a:r>
              <a:rPr lang="en-US" sz="2000" dirty="0"/>
              <a:t> organizations, not only organizations.</a:t>
            </a:r>
          </a:p>
          <a:p>
            <a:pPr lvl="1" algn="l"/>
            <a:r>
              <a:rPr lang="en-US" sz="2000" dirty="0"/>
              <a:t>Membership can include:</a:t>
            </a:r>
          </a:p>
          <a:p>
            <a:pPr lvl="2" algn="l"/>
            <a:r>
              <a:rPr lang="en-US" sz="1600" dirty="0"/>
              <a:t>Individual artists, makers, food producers, knowledge keepers</a:t>
            </a:r>
          </a:p>
          <a:p>
            <a:pPr lvl="2" algn="l"/>
            <a:r>
              <a:rPr lang="en-US" sz="1600" dirty="0"/>
              <a:t>Community leaders and cultural workers</a:t>
            </a:r>
          </a:p>
          <a:p>
            <a:pPr lvl="2" algn="l"/>
            <a:r>
              <a:rPr lang="en-US" sz="1600" dirty="0"/>
              <a:t>Arts, food, Indigenous, and community organizations</a:t>
            </a:r>
          </a:p>
          <a:p>
            <a:pPr lvl="1" algn="l"/>
            <a:r>
              <a:rPr lang="en-US" sz="2000" dirty="0"/>
              <a:t>This ensures:</a:t>
            </a:r>
          </a:p>
          <a:p>
            <a:pPr lvl="2" algn="l"/>
            <a:r>
              <a:rPr lang="en-US" sz="1600" dirty="0"/>
              <a:t>Communities without formal organizations are not excluded</a:t>
            </a:r>
          </a:p>
          <a:p>
            <a:pPr lvl="2" algn="l"/>
            <a:r>
              <a:rPr lang="en-US" sz="1600" dirty="0"/>
              <a:t>Indigenous participation is not dependent on incorporation status</a:t>
            </a:r>
          </a:p>
          <a:p>
            <a:pPr lvl="2" algn="l"/>
            <a:r>
              <a:rPr lang="en-US" sz="1600" dirty="0"/>
              <a:t>Governance reflects lived reality, not paperwork</a:t>
            </a:r>
          </a:p>
          <a:p>
            <a:pPr algn="l"/>
            <a:endParaRPr lang="en-CA" sz="2000" dirty="0"/>
          </a:p>
        </p:txBody>
      </p:sp>
      <p:sp>
        <p:nvSpPr>
          <p:cNvPr id="7" name="Content Placeholder 6">
            <a:extLst>
              <a:ext uri="{FF2B5EF4-FFF2-40B4-BE49-F238E27FC236}">
                <a16:creationId xmlns:a16="http://schemas.microsoft.com/office/drawing/2014/main" id="{B6082561-0B35-8B4A-8319-F22A81901E0F}"/>
              </a:ext>
            </a:extLst>
          </p:cNvPr>
          <p:cNvSpPr>
            <a:spLocks noGrp="1"/>
          </p:cNvSpPr>
          <p:nvPr>
            <p:ph sz="half" idx="2"/>
          </p:nvPr>
        </p:nvSpPr>
        <p:spPr>
          <a:xfrm>
            <a:off x="6172200" y="1481667"/>
            <a:ext cx="5181600" cy="5011206"/>
          </a:xfrm>
        </p:spPr>
        <p:txBody>
          <a:bodyPr/>
          <a:lstStyle/>
          <a:p>
            <a:pPr algn="l"/>
            <a:r>
              <a:rPr lang="en-US" sz="2000" dirty="0"/>
              <a:t>Board roles are clearer and more accountable</a:t>
            </a:r>
          </a:p>
          <a:p>
            <a:pPr lvl="1" algn="l"/>
            <a:r>
              <a:rPr lang="en-US" sz="2000" dirty="0"/>
              <a:t>Board members are:</a:t>
            </a:r>
          </a:p>
          <a:p>
            <a:pPr lvl="2" algn="l"/>
            <a:r>
              <a:rPr lang="en-US" sz="1600" dirty="0"/>
              <a:t>Elected by the membership, not appointed by organizations</a:t>
            </a:r>
          </a:p>
          <a:p>
            <a:pPr lvl="2" algn="l"/>
            <a:r>
              <a:rPr lang="en-US" sz="1600" dirty="0"/>
              <a:t>Accountable to </a:t>
            </a:r>
            <a:r>
              <a:rPr lang="en-US" sz="1600" dirty="0" err="1"/>
              <a:t>imagiNorthern’s</a:t>
            </a:r>
            <a:r>
              <a:rPr lang="en-US" sz="1600" dirty="0"/>
              <a:t> mission, values, and bylaws</a:t>
            </a:r>
          </a:p>
          <a:p>
            <a:pPr lvl="1" algn="l"/>
            <a:r>
              <a:rPr lang="en-US" sz="2000" dirty="0"/>
              <a:t>Board composition can intentionally balance:</a:t>
            </a:r>
          </a:p>
          <a:p>
            <a:pPr lvl="2" algn="l"/>
            <a:r>
              <a:rPr lang="en-US" sz="1600" dirty="0"/>
              <a:t>Regional representation</a:t>
            </a:r>
          </a:p>
          <a:p>
            <a:pPr lvl="2" algn="l"/>
            <a:r>
              <a:rPr lang="en-US" sz="1600" dirty="0"/>
              <a:t>Indigenous leadership</a:t>
            </a:r>
          </a:p>
          <a:p>
            <a:pPr lvl="2" algn="l"/>
            <a:r>
              <a:rPr lang="en-US" sz="1600" dirty="0"/>
              <a:t>Functional expertise (e.g. finance, legal, HR, governance)</a:t>
            </a:r>
          </a:p>
          <a:p>
            <a:pPr lvl="1" algn="l"/>
            <a:r>
              <a:rPr lang="en-US" sz="2000" dirty="0"/>
              <a:t>Clear accountability and  removal mechanisms protect the organization if board members do not act in the network’s best interest.</a:t>
            </a:r>
          </a:p>
          <a:p>
            <a:pPr algn="l"/>
            <a:endParaRPr lang="en-CA" sz="2000" dirty="0"/>
          </a:p>
        </p:txBody>
      </p:sp>
      <p:sp>
        <p:nvSpPr>
          <p:cNvPr id="4" name="Slide Number Placeholder 3">
            <a:extLst>
              <a:ext uri="{FF2B5EF4-FFF2-40B4-BE49-F238E27FC236}">
                <a16:creationId xmlns:a16="http://schemas.microsoft.com/office/drawing/2014/main" id="{3F7D3D27-F523-053A-A686-C34248DEDD2C}"/>
              </a:ext>
            </a:extLst>
          </p:cNvPr>
          <p:cNvSpPr>
            <a:spLocks noGrp="1"/>
          </p:cNvSpPr>
          <p:nvPr>
            <p:ph type="sldNum" sz="quarter" idx="12"/>
          </p:nvPr>
        </p:nvSpPr>
        <p:spPr/>
        <p:txBody>
          <a:bodyPr/>
          <a:lstStyle/>
          <a:p>
            <a:fld id="{2D4968CD-B254-421D-95FF-8AE414667F1B}" type="slidenum">
              <a:rPr lang="en-CA" smtClean="0"/>
              <a:t>26</a:t>
            </a:fld>
            <a:endParaRPr lang="en-CA"/>
          </a:p>
        </p:txBody>
      </p:sp>
    </p:spTree>
    <p:extLst>
      <p:ext uri="{BB962C8B-B14F-4D97-AF65-F5344CB8AC3E}">
        <p14:creationId xmlns:p14="http://schemas.microsoft.com/office/powerpoint/2010/main" val="1862012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C633D-B1CD-F82E-60AD-F022034880BC}"/>
              </a:ext>
            </a:extLst>
          </p:cNvPr>
          <p:cNvSpPr>
            <a:spLocks noGrp="1"/>
          </p:cNvSpPr>
          <p:nvPr>
            <p:ph type="title"/>
          </p:nvPr>
        </p:nvSpPr>
        <p:spPr/>
        <p:txBody>
          <a:bodyPr/>
          <a:lstStyle/>
          <a:p>
            <a:r>
              <a:rPr lang="en-CA" dirty="0"/>
              <a:t>How option 2 is different</a:t>
            </a:r>
          </a:p>
        </p:txBody>
      </p:sp>
      <p:sp>
        <p:nvSpPr>
          <p:cNvPr id="3" name="Content Placeholder 2">
            <a:extLst>
              <a:ext uri="{FF2B5EF4-FFF2-40B4-BE49-F238E27FC236}">
                <a16:creationId xmlns:a16="http://schemas.microsoft.com/office/drawing/2014/main" id="{A7F0A0F3-E5A9-8335-7CE2-1A239036DE13}"/>
              </a:ext>
            </a:extLst>
          </p:cNvPr>
          <p:cNvSpPr>
            <a:spLocks noGrp="1"/>
          </p:cNvSpPr>
          <p:nvPr>
            <p:ph sz="half" idx="1"/>
          </p:nvPr>
        </p:nvSpPr>
        <p:spPr/>
        <p:txBody>
          <a:bodyPr/>
          <a:lstStyle/>
          <a:p>
            <a:pPr algn="l"/>
            <a:r>
              <a:rPr lang="en-US" sz="2000" dirty="0"/>
              <a:t>Decision-making authority is clearly defined</a:t>
            </a:r>
          </a:p>
          <a:p>
            <a:pPr lvl="1" algn="l"/>
            <a:r>
              <a:rPr lang="en-US" sz="2000" dirty="0"/>
              <a:t>Board: strategic direction, budgets, policies, major commitments</a:t>
            </a:r>
          </a:p>
          <a:p>
            <a:pPr lvl="1" algn="l"/>
            <a:r>
              <a:rPr lang="en-US" sz="2000" dirty="0"/>
              <a:t>Executive Director: operational leadership, staff oversight, implementation</a:t>
            </a:r>
          </a:p>
          <a:p>
            <a:pPr lvl="1" algn="l"/>
            <a:r>
              <a:rPr lang="en-US" sz="2000" dirty="0"/>
              <a:t>Staff and coordinators: delivery of programs and community engagement</a:t>
            </a:r>
          </a:p>
          <a:p>
            <a:pPr lvl="1" algn="l"/>
            <a:r>
              <a:rPr lang="en-US" sz="2000" dirty="0"/>
              <a:t>Members and community: input, feedback, learning, and direction-setting through conversations and gatherings</a:t>
            </a:r>
          </a:p>
          <a:p>
            <a:pPr lvl="1" algn="l"/>
            <a:r>
              <a:rPr lang="en-US" sz="2000" dirty="0"/>
              <a:t>This reduces confusion about:</a:t>
            </a:r>
          </a:p>
          <a:p>
            <a:pPr lvl="2" algn="l"/>
            <a:r>
              <a:rPr lang="en-US" sz="1800" dirty="0"/>
              <a:t>Who decides what</a:t>
            </a:r>
          </a:p>
          <a:p>
            <a:pPr lvl="2" algn="l"/>
            <a:r>
              <a:rPr lang="en-US" sz="1800" dirty="0"/>
              <a:t>When consultation is required</a:t>
            </a:r>
          </a:p>
          <a:p>
            <a:pPr lvl="2" algn="l"/>
            <a:r>
              <a:rPr lang="en-US" sz="1800" dirty="0"/>
              <a:t>When decisions need to move forward efficiently</a:t>
            </a:r>
          </a:p>
          <a:p>
            <a:endParaRPr lang="en-CA" sz="2000" dirty="0"/>
          </a:p>
        </p:txBody>
      </p:sp>
      <p:sp>
        <p:nvSpPr>
          <p:cNvPr id="4" name="Content Placeholder 3">
            <a:extLst>
              <a:ext uri="{FF2B5EF4-FFF2-40B4-BE49-F238E27FC236}">
                <a16:creationId xmlns:a16="http://schemas.microsoft.com/office/drawing/2014/main" id="{3C717654-78EB-D295-ED19-5C4FEDBD218B}"/>
              </a:ext>
            </a:extLst>
          </p:cNvPr>
          <p:cNvSpPr>
            <a:spLocks noGrp="1"/>
          </p:cNvSpPr>
          <p:nvPr>
            <p:ph sz="half" idx="2"/>
          </p:nvPr>
        </p:nvSpPr>
        <p:spPr>
          <a:xfrm>
            <a:off x="6172202" y="2293113"/>
            <a:ext cx="5181600" cy="3072404"/>
          </a:xfrm>
        </p:spPr>
        <p:txBody>
          <a:bodyPr/>
          <a:lstStyle/>
          <a:p>
            <a:r>
              <a:rPr lang="en-US" sz="2000" dirty="0"/>
              <a:t>Governance becomes adaptive, not fixed</a:t>
            </a:r>
          </a:p>
          <a:p>
            <a:pPr lvl="1"/>
            <a:r>
              <a:rPr lang="en-US" sz="2000" dirty="0"/>
              <a:t>Option 2 recognizes that:</a:t>
            </a:r>
          </a:p>
          <a:p>
            <a:pPr lvl="2"/>
            <a:r>
              <a:rPr lang="en-US" sz="1600" dirty="0"/>
              <a:t>No single structure will be perfect for every community</a:t>
            </a:r>
          </a:p>
          <a:p>
            <a:pPr lvl="2"/>
            <a:r>
              <a:rPr lang="en-US" sz="1600" dirty="0"/>
              <a:t>Governance must evolve as relationships, trust, and capacity grow</a:t>
            </a:r>
          </a:p>
          <a:p>
            <a:pPr lvl="1"/>
            <a:r>
              <a:rPr lang="en-US" sz="2000" dirty="0"/>
              <a:t>The model allows for:</a:t>
            </a:r>
          </a:p>
          <a:p>
            <a:pPr lvl="2"/>
            <a:r>
              <a:rPr lang="en-US" sz="1600" dirty="0"/>
              <a:t>Review and adjustment</a:t>
            </a:r>
          </a:p>
          <a:p>
            <a:pPr lvl="2"/>
            <a:r>
              <a:rPr lang="en-US" sz="1600" dirty="0"/>
              <a:t>Interim appointments if elections don’t produce enough candidates</a:t>
            </a:r>
          </a:p>
          <a:p>
            <a:pPr lvl="2"/>
            <a:r>
              <a:rPr lang="en-US" sz="1600" dirty="0"/>
              <a:t>New membership categories or roles as needed</a:t>
            </a:r>
          </a:p>
          <a:p>
            <a:endParaRPr lang="en-CA" sz="2000" dirty="0"/>
          </a:p>
        </p:txBody>
      </p:sp>
      <p:sp>
        <p:nvSpPr>
          <p:cNvPr id="5" name="Slide Number Placeholder 4">
            <a:extLst>
              <a:ext uri="{FF2B5EF4-FFF2-40B4-BE49-F238E27FC236}">
                <a16:creationId xmlns:a16="http://schemas.microsoft.com/office/drawing/2014/main" id="{49B65FFB-480F-D8CA-6A95-64D1E4AD0B0C}"/>
              </a:ext>
            </a:extLst>
          </p:cNvPr>
          <p:cNvSpPr>
            <a:spLocks noGrp="1"/>
          </p:cNvSpPr>
          <p:nvPr>
            <p:ph type="sldNum" sz="quarter" idx="12"/>
          </p:nvPr>
        </p:nvSpPr>
        <p:spPr/>
        <p:txBody>
          <a:bodyPr/>
          <a:lstStyle/>
          <a:p>
            <a:fld id="{2D4968CD-B254-421D-95FF-8AE414667F1B}" type="slidenum">
              <a:rPr lang="en-CA" smtClean="0"/>
              <a:t>27</a:t>
            </a:fld>
            <a:endParaRPr lang="en-CA"/>
          </a:p>
        </p:txBody>
      </p:sp>
    </p:spTree>
    <p:extLst>
      <p:ext uri="{BB962C8B-B14F-4D97-AF65-F5344CB8AC3E}">
        <p14:creationId xmlns:p14="http://schemas.microsoft.com/office/powerpoint/2010/main" val="2322391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64C0C-053B-CDCD-090B-FF333CC07103}"/>
              </a:ext>
            </a:extLst>
          </p:cNvPr>
          <p:cNvSpPr>
            <a:spLocks noGrp="1"/>
          </p:cNvSpPr>
          <p:nvPr>
            <p:ph type="title"/>
          </p:nvPr>
        </p:nvSpPr>
        <p:spPr/>
        <p:txBody>
          <a:bodyPr/>
          <a:lstStyle/>
          <a:p>
            <a:r>
              <a:rPr lang="en-CA" dirty="0"/>
              <a:t>How option 2 is different</a:t>
            </a:r>
          </a:p>
        </p:txBody>
      </p:sp>
      <p:sp>
        <p:nvSpPr>
          <p:cNvPr id="3" name="Content Placeholder 2">
            <a:extLst>
              <a:ext uri="{FF2B5EF4-FFF2-40B4-BE49-F238E27FC236}">
                <a16:creationId xmlns:a16="http://schemas.microsoft.com/office/drawing/2014/main" id="{73844A97-031B-1081-E0ED-64AAA80E44AE}"/>
              </a:ext>
            </a:extLst>
          </p:cNvPr>
          <p:cNvSpPr>
            <a:spLocks noGrp="1"/>
          </p:cNvSpPr>
          <p:nvPr>
            <p:ph sz="half" idx="1"/>
          </p:nvPr>
        </p:nvSpPr>
        <p:spPr/>
        <p:txBody>
          <a:bodyPr/>
          <a:lstStyle/>
          <a:p>
            <a:pPr algn="l"/>
            <a:r>
              <a:rPr lang="en-US" sz="2000" dirty="0"/>
              <a:t>Hiring and staffing become more workable in small communities</a:t>
            </a:r>
          </a:p>
          <a:p>
            <a:pPr lvl="1" algn="l"/>
            <a:r>
              <a:rPr lang="en-US" sz="2000" dirty="0"/>
              <a:t>Hiring is open and transparent, rather than dependent on local organizations’ networks.</a:t>
            </a:r>
          </a:p>
          <a:p>
            <a:pPr lvl="1" algn="l"/>
            <a:r>
              <a:rPr lang="en-US" sz="2000" dirty="0"/>
              <a:t>Hiring is done through mixed committees (Executive Director + non-local board member + local community member).</a:t>
            </a:r>
          </a:p>
          <a:p>
            <a:pPr lvl="2" algn="l"/>
            <a:r>
              <a:rPr lang="en-US" sz="1800" dirty="0"/>
              <a:t>Reduces pressure on local relationships</a:t>
            </a:r>
          </a:p>
          <a:p>
            <a:pPr lvl="2" algn="l"/>
            <a:r>
              <a:rPr lang="en-US" sz="1800" dirty="0"/>
              <a:t>Avoids conflicts of interest</a:t>
            </a:r>
          </a:p>
          <a:p>
            <a:pPr lvl="2" algn="l"/>
            <a:r>
              <a:rPr lang="en-US" sz="1800" dirty="0"/>
              <a:t>Still </a:t>
            </a:r>
            <a:r>
              <a:rPr lang="en-US" sz="1800" dirty="0" err="1"/>
              <a:t>honours</a:t>
            </a:r>
            <a:r>
              <a:rPr lang="en-US" sz="1800" dirty="0"/>
              <a:t> local knowledge and context</a:t>
            </a:r>
          </a:p>
          <a:p>
            <a:endParaRPr lang="en-CA" dirty="0"/>
          </a:p>
        </p:txBody>
      </p:sp>
      <p:sp>
        <p:nvSpPr>
          <p:cNvPr id="4" name="Content Placeholder 3">
            <a:extLst>
              <a:ext uri="{FF2B5EF4-FFF2-40B4-BE49-F238E27FC236}">
                <a16:creationId xmlns:a16="http://schemas.microsoft.com/office/drawing/2014/main" id="{B75E8A19-4DCE-AEA2-9D74-F419CD8D79C7}"/>
              </a:ext>
            </a:extLst>
          </p:cNvPr>
          <p:cNvSpPr>
            <a:spLocks noGrp="1"/>
          </p:cNvSpPr>
          <p:nvPr>
            <p:ph sz="half" idx="2"/>
          </p:nvPr>
        </p:nvSpPr>
        <p:spPr>
          <a:solidFill>
            <a:schemeClr val="bg2">
              <a:lumMod val="40000"/>
              <a:lumOff val="60000"/>
            </a:schemeClr>
          </a:solidFill>
        </p:spPr>
        <p:txBody>
          <a:bodyPr/>
          <a:lstStyle/>
          <a:p>
            <a:pPr marL="0" indent="0">
              <a:buNone/>
            </a:pPr>
            <a:r>
              <a:rPr lang="en-US" dirty="0"/>
              <a:t>Importantly, in both options</a:t>
            </a:r>
          </a:p>
          <a:p>
            <a:endParaRPr lang="en-US" sz="2400" dirty="0"/>
          </a:p>
          <a:p>
            <a:r>
              <a:rPr lang="en-US" sz="2400" dirty="0"/>
              <a:t>Champions are supported, not isolated</a:t>
            </a:r>
          </a:p>
          <a:p>
            <a:pPr lvl="1"/>
            <a:r>
              <a:rPr lang="en-US" sz="2400" dirty="0"/>
              <a:t>Work in their home communities</a:t>
            </a:r>
          </a:p>
          <a:p>
            <a:pPr lvl="2"/>
            <a:r>
              <a:rPr lang="en-US" sz="2000" dirty="0"/>
              <a:t>Listen to needs</a:t>
            </a:r>
          </a:p>
          <a:p>
            <a:pPr lvl="2"/>
            <a:r>
              <a:rPr lang="en-US" sz="2000" dirty="0"/>
              <a:t>Works to build local capacity</a:t>
            </a:r>
          </a:p>
          <a:p>
            <a:pPr lvl="1"/>
            <a:r>
              <a:rPr lang="en-US" sz="2400" dirty="0"/>
              <a:t>Supported by:</a:t>
            </a:r>
          </a:p>
          <a:p>
            <a:pPr lvl="2"/>
            <a:r>
              <a:rPr lang="en-US" sz="2000" dirty="0"/>
              <a:t>A regional coordinator</a:t>
            </a:r>
          </a:p>
          <a:p>
            <a:pPr lvl="2"/>
            <a:r>
              <a:rPr lang="en-US" sz="2000" dirty="0"/>
              <a:t>Clear reporting tools (e.g. Creative Pulse)</a:t>
            </a:r>
          </a:p>
          <a:p>
            <a:pPr lvl="2"/>
            <a:r>
              <a:rPr lang="en-US" sz="2000" dirty="0"/>
              <a:t>Defined expectations that can scale over time</a:t>
            </a:r>
            <a:endParaRPr lang="en-US" sz="2400" dirty="0"/>
          </a:p>
          <a:p>
            <a:endParaRPr lang="en-CA" dirty="0"/>
          </a:p>
        </p:txBody>
      </p:sp>
      <p:sp>
        <p:nvSpPr>
          <p:cNvPr id="5" name="Slide Number Placeholder 4">
            <a:extLst>
              <a:ext uri="{FF2B5EF4-FFF2-40B4-BE49-F238E27FC236}">
                <a16:creationId xmlns:a16="http://schemas.microsoft.com/office/drawing/2014/main" id="{731D9783-4619-E028-EC02-14A459DFA113}"/>
              </a:ext>
            </a:extLst>
          </p:cNvPr>
          <p:cNvSpPr>
            <a:spLocks noGrp="1"/>
          </p:cNvSpPr>
          <p:nvPr>
            <p:ph type="sldNum" sz="quarter" idx="12"/>
          </p:nvPr>
        </p:nvSpPr>
        <p:spPr/>
        <p:txBody>
          <a:bodyPr/>
          <a:lstStyle/>
          <a:p>
            <a:fld id="{2D4968CD-B254-421D-95FF-8AE414667F1B}" type="slidenum">
              <a:rPr lang="en-CA" smtClean="0"/>
              <a:t>28</a:t>
            </a:fld>
            <a:endParaRPr lang="en-CA"/>
          </a:p>
        </p:txBody>
      </p:sp>
    </p:spTree>
    <p:extLst>
      <p:ext uri="{BB962C8B-B14F-4D97-AF65-F5344CB8AC3E}">
        <p14:creationId xmlns:p14="http://schemas.microsoft.com/office/powerpoint/2010/main" val="3833428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46F85-21DD-F388-B17B-B5FB34BD4F7D}"/>
              </a:ext>
            </a:extLst>
          </p:cNvPr>
          <p:cNvSpPr>
            <a:spLocks noGrp="1"/>
          </p:cNvSpPr>
          <p:nvPr>
            <p:ph type="title"/>
          </p:nvPr>
        </p:nvSpPr>
        <p:spPr/>
        <p:txBody>
          <a:bodyPr/>
          <a:lstStyle/>
          <a:p>
            <a:r>
              <a:rPr lang="en-CA" dirty="0"/>
              <a:t>Small Groups – 25 minutes – Please take notes in the Google docs provided – find your group number </a:t>
            </a:r>
          </a:p>
        </p:txBody>
      </p:sp>
      <p:sp>
        <p:nvSpPr>
          <p:cNvPr id="3" name="Content Placeholder 2">
            <a:extLst>
              <a:ext uri="{FF2B5EF4-FFF2-40B4-BE49-F238E27FC236}">
                <a16:creationId xmlns:a16="http://schemas.microsoft.com/office/drawing/2014/main" id="{F558CE7C-71DC-C863-47C1-48833A2F2A9C}"/>
              </a:ext>
            </a:extLst>
          </p:cNvPr>
          <p:cNvSpPr>
            <a:spLocks noGrp="1"/>
          </p:cNvSpPr>
          <p:nvPr>
            <p:ph idx="1"/>
          </p:nvPr>
        </p:nvSpPr>
        <p:spPr/>
        <p:txBody>
          <a:bodyPr/>
          <a:lstStyle/>
          <a:p>
            <a:pPr marL="0" indent="0">
              <a:spcAft>
                <a:spcPts val="600"/>
              </a:spcAft>
              <a:buNone/>
            </a:pPr>
            <a:endParaRPr lang="en-CA" dirty="0"/>
          </a:p>
          <a:p>
            <a:pPr>
              <a:spcAft>
                <a:spcPts val="600"/>
              </a:spcAft>
            </a:pPr>
            <a:r>
              <a:rPr lang="en-CA" dirty="0"/>
              <a:t>Who should be members of </a:t>
            </a:r>
            <a:r>
              <a:rPr lang="en-CA" dirty="0" err="1"/>
              <a:t>imagiNorthern</a:t>
            </a:r>
            <a:r>
              <a:rPr lang="en-CA" dirty="0"/>
              <a:t>?</a:t>
            </a:r>
          </a:p>
          <a:p>
            <a:pPr>
              <a:spcAft>
                <a:spcPts val="600"/>
              </a:spcAft>
            </a:pPr>
            <a:r>
              <a:rPr lang="en-CA" dirty="0"/>
              <a:t>How are the proposed governance approaches either a burden or opportunity for local organizations?</a:t>
            </a:r>
          </a:p>
          <a:p>
            <a:pPr>
              <a:spcAft>
                <a:spcPts val="600"/>
              </a:spcAft>
            </a:pPr>
            <a:r>
              <a:rPr lang="en-CA" dirty="0"/>
              <a:t>How should the board of directors be formed?</a:t>
            </a:r>
          </a:p>
          <a:p>
            <a:pPr>
              <a:spcAft>
                <a:spcPts val="600"/>
              </a:spcAft>
            </a:pPr>
            <a:r>
              <a:rPr lang="en-CA" dirty="0"/>
              <a:t>Practical ways to engage local people / organizations in hiring for local champions?</a:t>
            </a:r>
          </a:p>
          <a:p>
            <a:pPr>
              <a:spcAft>
                <a:spcPts val="600"/>
              </a:spcAft>
            </a:pPr>
            <a:r>
              <a:rPr lang="en-CA" dirty="0"/>
              <a:t>How best to organize local and regional decision-making?</a:t>
            </a:r>
          </a:p>
          <a:p>
            <a:pPr>
              <a:spcAft>
                <a:spcPts val="600"/>
              </a:spcAft>
            </a:pPr>
            <a:r>
              <a:rPr lang="en-CA" dirty="0"/>
              <a:t>Anything else that is on your mind?</a:t>
            </a:r>
          </a:p>
        </p:txBody>
      </p:sp>
      <p:sp>
        <p:nvSpPr>
          <p:cNvPr id="4" name="Slide Number Placeholder 3">
            <a:extLst>
              <a:ext uri="{FF2B5EF4-FFF2-40B4-BE49-F238E27FC236}">
                <a16:creationId xmlns:a16="http://schemas.microsoft.com/office/drawing/2014/main" id="{936095C9-AA65-83BD-75A6-EF3F911151DA}"/>
              </a:ext>
            </a:extLst>
          </p:cNvPr>
          <p:cNvSpPr>
            <a:spLocks noGrp="1"/>
          </p:cNvSpPr>
          <p:nvPr>
            <p:ph type="sldNum" sz="quarter" idx="12"/>
          </p:nvPr>
        </p:nvSpPr>
        <p:spPr/>
        <p:txBody>
          <a:bodyPr/>
          <a:lstStyle/>
          <a:p>
            <a:fld id="{2D4968CD-B254-421D-95FF-8AE414667F1B}" type="slidenum">
              <a:rPr lang="en-CA" smtClean="0"/>
              <a:t>29</a:t>
            </a:fld>
            <a:endParaRPr lang="en-CA"/>
          </a:p>
        </p:txBody>
      </p:sp>
    </p:spTree>
    <p:extLst>
      <p:ext uri="{BB962C8B-B14F-4D97-AF65-F5344CB8AC3E}">
        <p14:creationId xmlns:p14="http://schemas.microsoft.com/office/powerpoint/2010/main" val="60038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C7CA6-8F17-EF43-6202-F6E91B8C89EE}"/>
              </a:ext>
            </a:extLst>
          </p:cNvPr>
          <p:cNvSpPr>
            <a:spLocks noGrp="1"/>
          </p:cNvSpPr>
          <p:nvPr>
            <p:ph type="title"/>
          </p:nvPr>
        </p:nvSpPr>
        <p:spPr/>
        <p:txBody>
          <a:bodyPr/>
          <a:lstStyle/>
          <a:p>
            <a:r>
              <a:rPr lang="en-CA" dirty="0"/>
              <a:t>Today’s Agenda</a:t>
            </a:r>
          </a:p>
        </p:txBody>
      </p:sp>
      <p:sp>
        <p:nvSpPr>
          <p:cNvPr id="3" name="Content Placeholder 2">
            <a:extLst>
              <a:ext uri="{FF2B5EF4-FFF2-40B4-BE49-F238E27FC236}">
                <a16:creationId xmlns:a16="http://schemas.microsoft.com/office/drawing/2014/main" id="{FA5B32FB-DC83-F65E-C1CB-5CD6E81E5D4C}"/>
              </a:ext>
            </a:extLst>
          </p:cNvPr>
          <p:cNvSpPr>
            <a:spLocks noGrp="1"/>
          </p:cNvSpPr>
          <p:nvPr>
            <p:ph idx="1"/>
          </p:nvPr>
        </p:nvSpPr>
        <p:spPr/>
        <p:txBody>
          <a:bodyPr>
            <a:normAutofit fontScale="92500" lnSpcReduction="10000"/>
          </a:bodyPr>
          <a:lstStyle/>
          <a:p>
            <a:pPr>
              <a:lnSpc>
                <a:spcPct val="110000"/>
              </a:lnSpc>
            </a:pPr>
            <a:r>
              <a:rPr lang="en-US" b="0" dirty="0"/>
              <a:t>Background on </a:t>
            </a:r>
            <a:r>
              <a:rPr lang="en-US" b="0" dirty="0" err="1"/>
              <a:t>imagiNorthern</a:t>
            </a:r>
            <a:endParaRPr lang="en-US" b="0" dirty="0"/>
          </a:p>
          <a:p>
            <a:pPr>
              <a:lnSpc>
                <a:spcPct val="110000"/>
              </a:lnSpc>
            </a:pPr>
            <a:r>
              <a:rPr lang="en-US" b="0" dirty="0"/>
              <a:t>2 options – the initial one and a revised one based on steering committee feedback</a:t>
            </a:r>
          </a:p>
          <a:p>
            <a:pPr>
              <a:lnSpc>
                <a:spcPct val="110000"/>
              </a:lnSpc>
            </a:pPr>
            <a:r>
              <a:rPr lang="en-US" b="0" dirty="0"/>
              <a:t>Small groups to discuss the options, keep notes (Google Doc) and share in full group</a:t>
            </a:r>
          </a:p>
          <a:p>
            <a:pPr>
              <a:lnSpc>
                <a:spcPct val="110000"/>
              </a:lnSpc>
            </a:pPr>
            <a:r>
              <a:rPr lang="en-US" b="0" dirty="0"/>
              <a:t>Community Conversation #2 on February 2, 4:30 pm Central Time </a:t>
            </a:r>
          </a:p>
          <a:p>
            <a:pPr>
              <a:lnSpc>
                <a:spcPct val="110000"/>
              </a:lnSpc>
            </a:pPr>
            <a:endParaRPr lang="en-US" b="0" dirty="0"/>
          </a:p>
          <a:p>
            <a:pPr lvl="1">
              <a:lnSpc>
                <a:spcPct val="110000"/>
              </a:lnSpc>
            </a:pPr>
            <a:r>
              <a:rPr lang="en-US" sz="2400" b="1" dirty="0">
                <a:solidFill>
                  <a:schemeClr val="accent2"/>
                </a:solidFill>
              </a:rPr>
              <a:t>Help shape a governance approach that is practical, meaningful, and rooted in Northern values</a:t>
            </a:r>
            <a:endParaRPr lang="en-CA" sz="2400" b="1" dirty="0">
              <a:solidFill>
                <a:schemeClr val="accent2"/>
              </a:solidFill>
            </a:endParaRPr>
          </a:p>
          <a:p>
            <a:pPr lvl="1">
              <a:lnSpc>
                <a:spcPct val="110000"/>
              </a:lnSpc>
            </a:pPr>
            <a:r>
              <a:rPr lang="en-US" sz="2400" b="1" dirty="0">
                <a:solidFill>
                  <a:schemeClr val="accent2"/>
                </a:solidFill>
              </a:rPr>
              <a:t>Share your perspectives on how </a:t>
            </a:r>
            <a:r>
              <a:rPr lang="en-US" sz="2400" b="1" dirty="0" err="1">
                <a:solidFill>
                  <a:schemeClr val="accent2"/>
                </a:solidFill>
              </a:rPr>
              <a:t>imagiNorthern</a:t>
            </a:r>
            <a:r>
              <a:rPr lang="en-US" sz="2400" b="1" dirty="0">
                <a:solidFill>
                  <a:schemeClr val="accent2"/>
                </a:solidFill>
              </a:rPr>
              <a:t> should make decisions </a:t>
            </a:r>
          </a:p>
          <a:p>
            <a:pPr lvl="1">
              <a:lnSpc>
                <a:spcPct val="110000"/>
              </a:lnSpc>
            </a:pPr>
            <a:r>
              <a:rPr lang="en-US" sz="2400" b="1" dirty="0">
                <a:solidFill>
                  <a:schemeClr val="accent2"/>
                </a:solidFill>
              </a:rPr>
              <a:t>Talk about what feels right, what raises questions, and what needs care</a:t>
            </a:r>
          </a:p>
          <a:p>
            <a:pPr lvl="1">
              <a:lnSpc>
                <a:spcPct val="110000"/>
              </a:lnSpc>
            </a:pPr>
            <a:r>
              <a:rPr lang="en-US" sz="2400" b="1" dirty="0">
                <a:solidFill>
                  <a:schemeClr val="accent2"/>
                </a:solidFill>
              </a:rPr>
              <a:t>Learn from one another’s experiences across communities </a:t>
            </a:r>
          </a:p>
        </p:txBody>
      </p:sp>
      <p:sp>
        <p:nvSpPr>
          <p:cNvPr id="4" name="Slide Number Placeholder 3">
            <a:extLst>
              <a:ext uri="{FF2B5EF4-FFF2-40B4-BE49-F238E27FC236}">
                <a16:creationId xmlns:a16="http://schemas.microsoft.com/office/drawing/2014/main" id="{EFD5424E-6EDC-AE22-99E0-BA6B17CEAC1D}"/>
              </a:ext>
            </a:extLst>
          </p:cNvPr>
          <p:cNvSpPr>
            <a:spLocks noGrp="1"/>
          </p:cNvSpPr>
          <p:nvPr>
            <p:ph type="sldNum" sz="quarter" idx="12"/>
          </p:nvPr>
        </p:nvSpPr>
        <p:spPr/>
        <p:txBody>
          <a:bodyPr/>
          <a:lstStyle/>
          <a:p>
            <a:fld id="{2D4968CD-B254-421D-95FF-8AE414667F1B}" type="slidenum">
              <a:rPr lang="en-CA" smtClean="0"/>
              <a:t>3</a:t>
            </a:fld>
            <a:endParaRPr lang="en-CA"/>
          </a:p>
        </p:txBody>
      </p:sp>
    </p:spTree>
    <p:extLst>
      <p:ext uri="{BB962C8B-B14F-4D97-AF65-F5344CB8AC3E}">
        <p14:creationId xmlns:p14="http://schemas.microsoft.com/office/powerpoint/2010/main" val="396780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EF8D0-5F41-BA8C-8A4F-EADA2D9628C2}"/>
              </a:ext>
            </a:extLst>
          </p:cNvPr>
          <p:cNvSpPr>
            <a:spLocks noGrp="1"/>
          </p:cNvSpPr>
          <p:nvPr>
            <p:ph type="title"/>
          </p:nvPr>
        </p:nvSpPr>
        <p:spPr/>
        <p:txBody>
          <a:bodyPr/>
          <a:lstStyle/>
          <a:p>
            <a:endParaRPr lang="en-CA"/>
          </a:p>
        </p:txBody>
      </p:sp>
      <p:sp>
        <p:nvSpPr>
          <p:cNvPr id="3" name="Content Placeholder 2">
            <a:extLst>
              <a:ext uri="{FF2B5EF4-FFF2-40B4-BE49-F238E27FC236}">
                <a16:creationId xmlns:a16="http://schemas.microsoft.com/office/drawing/2014/main" id="{B1C4EAAE-E9FF-AE09-DF47-07E4A4BF6A0B}"/>
              </a:ext>
            </a:extLst>
          </p:cNvPr>
          <p:cNvSpPr>
            <a:spLocks noGrp="1"/>
          </p:cNvSpPr>
          <p:nvPr>
            <p:ph idx="1"/>
          </p:nvPr>
        </p:nvSpPr>
        <p:spPr/>
        <p:txBody>
          <a:bodyPr/>
          <a:lstStyle/>
          <a:p>
            <a:r>
              <a:rPr lang="en-CA" dirty="0"/>
              <a:t>Report back on your discussion</a:t>
            </a:r>
          </a:p>
          <a:p>
            <a:endParaRPr lang="en-CA" dirty="0"/>
          </a:p>
          <a:p>
            <a:r>
              <a:rPr lang="en-CA" dirty="0"/>
              <a:t>I will share summary notes from your conversations with this group and anyone who has RSVP’d to the next community conversation on February 2.</a:t>
            </a:r>
          </a:p>
          <a:p>
            <a:endParaRPr lang="en-CA" dirty="0"/>
          </a:p>
          <a:p>
            <a:r>
              <a:rPr lang="en-CA" dirty="0"/>
              <a:t>Go to </a:t>
            </a:r>
            <a:r>
              <a:rPr lang="en-CA" u="sng" dirty="0"/>
              <a:t>imaginorthern.ca </a:t>
            </a:r>
            <a:r>
              <a:rPr lang="en-CA" dirty="0"/>
              <a:t>to RSVP</a:t>
            </a:r>
          </a:p>
          <a:p>
            <a:endParaRPr lang="en-CA" dirty="0"/>
          </a:p>
          <a:p>
            <a:r>
              <a:rPr lang="en-CA" dirty="0"/>
              <a:t>Share this information with your own friends, colleagues, networks</a:t>
            </a:r>
          </a:p>
        </p:txBody>
      </p:sp>
      <p:sp>
        <p:nvSpPr>
          <p:cNvPr id="4" name="Slide Number Placeholder 3">
            <a:extLst>
              <a:ext uri="{FF2B5EF4-FFF2-40B4-BE49-F238E27FC236}">
                <a16:creationId xmlns:a16="http://schemas.microsoft.com/office/drawing/2014/main" id="{EAA3D981-9899-7CCD-A250-28EBBE9294E2}"/>
              </a:ext>
            </a:extLst>
          </p:cNvPr>
          <p:cNvSpPr>
            <a:spLocks noGrp="1"/>
          </p:cNvSpPr>
          <p:nvPr>
            <p:ph type="sldNum" sz="quarter" idx="12"/>
          </p:nvPr>
        </p:nvSpPr>
        <p:spPr/>
        <p:txBody>
          <a:bodyPr/>
          <a:lstStyle/>
          <a:p>
            <a:fld id="{2D4968CD-B254-421D-95FF-8AE414667F1B}" type="slidenum">
              <a:rPr lang="en-CA" smtClean="0"/>
              <a:t>30</a:t>
            </a:fld>
            <a:endParaRPr lang="en-CA"/>
          </a:p>
        </p:txBody>
      </p:sp>
    </p:spTree>
    <p:extLst>
      <p:ext uri="{BB962C8B-B14F-4D97-AF65-F5344CB8AC3E}">
        <p14:creationId xmlns:p14="http://schemas.microsoft.com/office/powerpoint/2010/main" val="4141196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D0CE6-4510-361A-B56B-A07A00D865A0}"/>
              </a:ext>
            </a:extLst>
          </p:cNvPr>
          <p:cNvSpPr>
            <a:spLocks noGrp="1"/>
          </p:cNvSpPr>
          <p:nvPr>
            <p:ph type="title"/>
          </p:nvPr>
        </p:nvSpPr>
        <p:spPr/>
        <p:txBody>
          <a:bodyPr/>
          <a:lstStyle/>
          <a:p>
            <a:r>
              <a:rPr lang="en-CA" dirty="0"/>
              <a:t>Who is involved</a:t>
            </a:r>
          </a:p>
        </p:txBody>
      </p:sp>
      <p:sp>
        <p:nvSpPr>
          <p:cNvPr id="3" name="Content Placeholder 2">
            <a:extLst>
              <a:ext uri="{FF2B5EF4-FFF2-40B4-BE49-F238E27FC236}">
                <a16:creationId xmlns:a16="http://schemas.microsoft.com/office/drawing/2014/main" id="{234F7E90-BFA7-7AC5-A828-7C0A9721101F}"/>
              </a:ext>
            </a:extLst>
          </p:cNvPr>
          <p:cNvSpPr>
            <a:spLocks noGrp="1"/>
          </p:cNvSpPr>
          <p:nvPr>
            <p:ph idx="1"/>
          </p:nvPr>
        </p:nvSpPr>
        <p:spPr/>
        <p:txBody>
          <a:bodyPr>
            <a:normAutofit fontScale="77500" lnSpcReduction="20000"/>
          </a:bodyPr>
          <a:lstStyle/>
          <a:p>
            <a:r>
              <a:rPr lang="en-CA" dirty="0"/>
              <a:t>ImagiNorthern is incubated by the Flin Flon Arts Council</a:t>
            </a:r>
          </a:p>
          <a:p>
            <a:endParaRPr lang="en-CA" dirty="0"/>
          </a:p>
          <a:p>
            <a:r>
              <a:rPr lang="en-CA" dirty="0"/>
              <a:t>Steering Committee (short term)</a:t>
            </a:r>
          </a:p>
          <a:p>
            <a:pPr lvl="1"/>
            <a:r>
              <a:rPr lang="en-CA" dirty="0"/>
              <a:t>Andria Stephens, Carrie Hume, Claudia Grill, Debbie Howell, Ervin </a:t>
            </a:r>
            <a:r>
              <a:rPr lang="en-CA" dirty="0" err="1"/>
              <a:t>Bighetty</a:t>
            </a:r>
            <a:r>
              <a:rPr lang="en-CA" dirty="0"/>
              <a:t>, Kristy Janvier, Rhonda Head, Steven Larocque</a:t>
            </a:r>
          </a:p>
          <a:p>
            <a:pPr lvl="1"/>
            <a:endParaRPr lang="en-CA" dirty="0"/>
          </a:p>
          <a:p>
            <a:r>
              <a:rPr lang="en-CA" dirty="0"/>
              <a:t>ImagiNorthern staff</a:t>
            </a:r>
          </a:p>
          <a:p>
            <a:pPr lvl="1"/>
            <a:r>
              <a:rPr lang="en-CA" dirty="0"/>
              <a:t>Fiona Rettie, Project Manager</a:t>
            </a:r>
          </a:p>
          <a:p>
            <a:pPr lvl="1"/>
            <a:r>
              <a:rPr lang="en-CA" dirty="0"/>
              <a:t>Roy </a:t>
            </a:r>
            <a:r>
              <a:rPr lang="en-CA" dirty="0" err="1"/>
              <a:t>Mexted</a:t>
            </a:r>
            <a:r>
              <a:rPr lang="en-CA" dirty="0"/>
              <a:t>, </a:t>
            </a:r>
            <a:r>
              <a:rPr lang="en-CA"/>
              <a:t>Northern Champion </a:t>
            </a:r>
            <a:r>
              <a:rPr lang="en-CA" dirty="0"/>
              <a:t>Coordinator</a:t>
            </a:r>
          </a:p>
          <a:p>
            <a:endParaRPr lang="en-CA" dirty="0"/>
          </a:p>
          <a:p>
            <a:r>
              <a:rPr lang="en-CA" dirty="0"/>
              <a:t>Foods and Arts project (Creative Manitoba)</a:t>
            </a:r>
          </a:p>
          <a:p>
            <a:pPr lvl="1"/>
            <a:r>
              <a:rPr lang="en-CA" dirty="0"/>
              <a:t>Several locally engaged coordinators for training workshops</a:t>
            </a:r>
          </a:p>
          <a:p>
            <a:endParaRPr lang="en-CA" dirty="0"/>
          </a:p>
          <a:p>
            <a:pPr marL="0" indent="0">
              <a:buNone/>
            </a:pPr>
            <a:r>
              <a:rPr lang="en-CA" dirty="0"/>
              <a:t>Consultants</a:t>
            </a:r>
          </a:p>
          <a:p>
            <a:pPr lvl="1"/>
            <a:r>
              <a:rPr lang="en-CA" dirty="0"/>
              <a:t>Inga Petri, Strategic Moves</a:t>
            </a:r>
          </a:p>
          <a:p>
            <a:pPr lvl="1"/>
            <a:r>
              <a:rPr lang="en-CA" dirty="0" err="1"/>
              <a:t>Kíwétinohk</a:t>
            </a:r>
            <a:r>
              <a:rPr lang="en-CA" dirty="0"/>
              <a:t> Consulting</a:t>
            </a:r>
          </a:p>
          <a:p>
            <a:pPr lvl="1"/>
            <a:r>
              <a:rPr lang="en-CA" dirty="0"/>
              <a:t>Darcy Penner Management Consulting (network review in 2025)</a:t>
            </a:r>
          </a:p>
          <a:p>
            <a:endParaRPr lang="en-CA" dirty="0"/>
          </a:p>
        </p:txBody>
      </p:sp>
      <p:sp>
        <p:nvSpPr>
          <p:cNvPr id="4" name="Slide Number Placeholder 3">
            <a:extLst>
              <a:ext uri="{FF2B5EF4-FFF2-40B4-BE49-F238E27FC236}">
                <a16:creationId xmlns:a16="http://schemas.microsoft.com/office/drawing/2014/main" id="{A968EA3F-2B5B-8CB2-96A1-10F5F0BA4606}"/>
              </a:ext>
            </a:extLst>
          </p:cNvPr>
          <p:cNvSpPr>
            <a:spLocks noGrp="1"/>
          </p:cNvSpPr>
          <p:nvPr>
            <p:ph type="sldNum" sz="quarter" idx="12"/>
          </p:nvPr>
        </p:nvSpPr>
        <p:spPr/>
        <p:txBody>
          <a:bodyPr/>
          <a:lstStyle/>
          <a:p>
            <a:fld id="{2D4968CD-B254-421D-95FF-8AE414667F1B}" type="slidenum">
              <a:rPr lang="en-CA" smtClean="0"/>
              <a:t>4</a:t>
            </a:fld>
            <a:endParaRPr lang="en-CA"/>
          </a:p>
        </p:txBody>
      </p:sp>
    </p:spTree>
    <p:extLst>
      <p:ext uri="{BB962C8B-B14F-4D97-AF65-F5344CB8AC3E}">
        <p14:creationId xmlns:p14="http://schemas.microsoft.com/office/powerpoint/2010/main" val="2434302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81CB9-09FA-BDFA-3983-C1EDD0646210}"/>
              </a:ext>
            </a:extLst>
          </p:cNvPr>
          <p:cNvSpPr>
            <a:spLocks noGrp="1"/>
          </p:cNvSpPr>
          <p:nvPr>
            <p:ph type="title"/>
          </p:nvPr>
        </p:nvSpPr>
        <p:spPr>
          <a:xfrm>
            <a:off x="838200" y="365127"/>
            <a:ext cx="9345460" cy="989541"/>
          </a:xfrm>
        </p:spPr>
        <p:txBody>
          <a:bodyPr>
            <a:normAutofit/>
          </a:bodyPr>
          <a:lstStyle/>
          <a:p>
            <a:r>
              <a:rPr lang="en-CA" dirty="0"/>
              <a:t>Guiding Principles for Working Together Today</a:t>
            </a:r>
            <a:br>
              <a:rPr lang="en-CA" dirty="0"/>
            </a:br>
            <a:endParaRPr lang="en-CA" dirty="0"/>
          </a:p>
        </p:txBody>
      </p:sp>
      <p:sp>
        <p:nvSpPr>
          <p:cNvPr id="3" name="Content Placeholder 2">
            <a:extLst>
              <a:ext uri="{FF2B5EF4-FFF2-40B4-BE49-F238E27FC236}">
                <a16:creationId xmlns:a16="http://schemas.microsoft.com/office/drawing/2014/main" id="{83E15E76-90CC-EF9E-7BF0-297A0E12C41B}"/>
              </a:ext>
            </a:extLst>
          </p:cNvPr>
          <p:cNvSpPr>
            <a:spLocks noGrp="1"/>
          </p:cNvSpPr>
          <p:nvPr>
            <p:ph idx="1"/>
          </p:nvPr>
        </p:nvSpPr>
        <p:spPr>
          <a:xfrm>
            <a:off x="838200" y="1222374"/>
            <a:ext cx="10515600" cy="5133978"/>
          </a:xfrm>
        </p:spPr>
        <p:txBody>
          <a:bodyPr>
            <a:normAutofit fontScale="77500" lnSpcReduction="20000"/>
          </a:bodyPr>
          <a:lstStyle/>
          <a:p>
            <a:pPr lvl="0">
              <a:lnSpc>
                <a:spcPct val="120000"/>
              </a:lnSpc>
            </a:pPr>
            <a:r>
              <a:rPr lang="en-CA" b="0" dirty="0"/>
              <a:t>We are holding a conversation with people interested in artistic, creative, cultural and food practices, and interested in </a:t>
            </a:r>
            <a:r>
              <a:rPr lang="en-CA" b="0" dirty="0" err="1"/>
              <a:t>imagiNorthern</a:t>
            </a:r>
            <a:r>
              <a:rPr lang="en-CA" b="0" dirty="0"/>
              <a:t>, about how to strengthen the arts, creative and food sectors in Northern Manitoba / Northern Saskatchewan</a:t>
            </a:r>
            <a:r>
              <a:rPr lang="en-US" b="0" dirty="0"/>
              <a:t>.</a:t>
            </a:r>
            <a:endParaRPr lang="en-CA" b="0" dirty="0"/>
          </a:p>
          <a:p>
            <a:pPr lvl="0">
              <a:lnSpc>
                <a:spcPct val="120000"/>
              </a:lnSpc>
            </a:pPr>
            <a:r>
              <a:rPr lang="en-CA" b="0" dirty="0"/>
              <a:t>We recognize that we must strive to overcome historical and divisive biases, such as colonialism, racism, sexism, homophobia and transphobia, ageism and so on in society.</a:t>
            </a:r>
          </a:p>
          <a:p>
            <a:pPr lvl="0">
              <a:lnSpc>
                <a:spcPct val="120000"/>
              </a:lnSpc>
            </a:pPr>
            <a:r>
              <a:rPr lang="en-US" b="0" dirty="0"/>
              <a:t>Listen actively – respect others when they are talking.</a:t>
            </a:r>
            <a:endParaRPr lang="en-CA" b="0" dirty="0"/>
          </a:p>
          <a:p>
            <a:pPr lvl="0">
              <a:lnSpc>
                <a:spcPct val="120000"/>
              </a:lnSpc>
            </a:pPr>
            <a:r>
              <a:rPr lang="en-CA" b="0" dirty="0"/>
              <a:t>Share responsibility for including all voices in the conversation. Make space.</a:t>
            </a:r>
          </a:p>
          <a:p>
            <a:pPr lvl="0">
              <a:lnSpc>
                <a:spcPct val="120000"/>
              </a:lnSpc>
            </a:pPr>
            <a:r>
              <a:rPr lang="en-US" b="0" dirty="0"/>
              <a:t>Don’t be afraid to respectfully challenge one another by asking questions but refrain from making it personal – focus on the ideas, not the person.</a:t>
            </a:r>
            <a:endParaRPr lang="en-CA" b="0" dirty="0"/>
          </a:p>
          <a:p>
            <a:pPr lvl="0">
              <a:lnSpc>
                <a:spcPct val="120000"/>
              </a:lnSpc>
            </a:pPr>
            <a:r>
              <a:rPr lang="en-US" b="0" dirty="0"/>
              <a:t>Participate to the fullest of your ability – community growth depends on the inclusion of every individual voice.</a:t>
            </a:r>
            <a:endParaRPr lang="en-CA" b="0" dirty="0"/>
          </a:p>
          <a:p>
            <a:pPr lvl="0">
              <a:lnSpc>
                <a:spcPct val="120000"/>
              </a:lnSpc>
            </a:pPr>
            <a:r>
              <a:rPr lang="en-US" b="0" dirty="0"/>
              <a:t>Share your own story and experience, instead of commenting on somebody else’s story with your own spin on their experience.</a:t>
            </a:r>
            <a:endParaRPr lang="en-CA" b="0" dirty="0"/>
          </a:p>
          <a:p>
            <a:pPr lvl="0">
              <a:lnSpc>
                <a:spcPct val="120000"/>
              </a:lnSpc>
            </a:pPr>
            <a:r>
              <a:rPr lang="en-CA" b="0" dirty="0"/>
              <a:t>Be open to changing your perspectives based on what you learn from others. </a:t>
            </a:r>
          </a:p>
        </p:txBody>
      </p:sp>
      <p:sp>
        <p:nvSpPr>
          <p:cNvPr id="4" name="Slide Number Placeholder 3">
            <a:extLst>
              <a:ext uri="{FF2B5EF4-FFF2-40B4-BE49-F238E27FC236}">
                <a16:creationId xmlns:a16="http://schemas.microsoft.com/office/drawing/2014/main" id="{7054D695-E172-F6A0-02B5-247D067FAF75}"/>
              </a:ext>
            </a:extLst>
          </p:cNvPr>
          <p:cNvSpPr>
            <a:spLocks noGrp="1"/>
          </p:cNvSpPr>
          <p:nvPr>
            <p:ph type="sldNum" sz="quarter" idx="12"/>
          </p:nvPr>
        </p:nvSpPr>
        <p:spPr/>
        <p:txBody>
          <a:bodyPr/>
          <a:lstStyle/>
          <a:p>
            <a:fld id="{2D4968CD-B254-421D-95FF-8AE414667F1B}" type="slidenum">
              <a:rPr lang="en-CA" smtClean="0"/>
              <a:t>5</a:t>
            </a:fld>
            <a:endParaRPr lang="en-CA"/>
          </a:p>
        </p:txBody>
      </p:sp>
    </p:spTree>
    <p:extLst>
      <p:ext uri="{BB962C8B-B14F-4D97-AF65-F5344CB8AC3E}">
        <p14:creationId xmlns:p14="http://schemas.microsoft.com/office/powerpoint/2010/main" val="2697166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8AC29-F6E6-26A7-76F4-DD87617BE36E}"/>
              </a:ext>
            </a:extLst>
          </p:cNvPr>
          <p:cNvSpPr>
            <a:spLocks noGrp="1"/>
          </p:cNvSpPr>
          <p:nvPr>
            <p:ph type="title"/>
          </p:nvPr>
        </p:nvSpPr>
        <p:spPr>
          <a:xfrm>
            <a:off x="838200" y="365127"/>
            <a:ext cx="8706633" cy="989541"/>
          </a:xfrm>
        </p:spPr>
        <p:txBody>
          <a:bodyPr>
            <a:normAutofit/>
          </a:bodyPr>
          <a:lstStyle/>
          <a:p>
            <a:r>
              <a:rPr lang="en-CA" sz="2800" dirty="0">
                <a:solidFill>
                  <a:schemeClr val="accent1"/>
                </a:solidFill>
              </a:rPr>
              <a:t>ImagiNorthern: a voice for Manitoba's northern arts community</a:t>
            </a:r>
          </a:p>
        </p:txBody>
      </p:sp>
      <p:sp>
        <p:nvSpPr>
          <p:cNvPr id="3" name="Content Placeholder 2">
            <a:extLst>
              <a:ext uri="{FF2B5EF4-FFF2-40B4-BE49-F238E27FC236}">
                <a16:creationId xmlns:a16="http://schemas.microsoft.com/office/drawing/2014/main" id="{813F12CE-2741-A0B0-9CDF-D2B5721AB0EA}"/>
              </a:ext>
            </a:extLst>
          </p:cNvPr>
          <p:cNvSpPr>
            <a:spLocks noGrp="1"/>
          </p:cNvSpPr>
          <p:nvPr>
            <p:ph idx="1"/>
          </p:nvPr>
        </p:nvSpPr>
        <p:spPr>
          <a:xfrm>
            <a:off x="939452" y="1457409"/>
            <a:ext cx="10659648" cy="5035464"/>
          </a:xfrm>
        </p:spPr>
        <p:txBody>
          <a:bodyPr>
            <a:normAutofit fontScale="77500" lnSpcReduction="20000"/>
          </a:bodyPr>
          <a:lstStyle/>
          <a:p>
            <a:pPr marL="0" indent="0">
              <a:buNone/>
            </a:pPr>
            <a:r>
              <a:rPr lang="en-CA" dirty="0">
                <a:solidFill>
                  <a:schemeClr val="tx1"/>
                </a:solidFill>
              </a:rPr>
              <a:t>Vision</a:t>
            </a:r>
            <a:r>
              <a:rPr lang="en-CA" b="0" dirty="0"/>
              <a:t>: A culturally rich and economically vibrant northern Manitoba where artists, makers, and cultural leaders drive local development, connect communities, and share their voices with the world.</a:t>
            </a:r>
          </a:p>
          <a:p>
            <a:pPr marL="0" indent="0">
              <a:buNone/>
            </a:pPr>
            <a:endParaRPr lang="en-CA" b="0" dirty="0"/>
          </a:p>
          <a:p>
            <a:pPr marL="0" indent="0">
              <a:buNone/>
            </a:pPr>
            <a:r>
              <a:rPr lang="en-CA" dirty="0"/>
              <a:t>Mission</a:t>
            </a:r>
            <a:r>
              <a:rPr lang="en-CA" b="0" dirty="0"/>
              <a:t>: To build and sustain a northern-led creative network that equips artists with the tools, spaces, and support they need to thrive—while growing local economies, strengthening cultural infrastructure, and amplifying northern stories across Canada and beyond.</a:t>
            </a:r>
          </a:p>
          <a:p>
            <a:pPr marL="0" indent="0">
              <a:buNone/>
            </a:pPr>
            <a:endParaRPr lang="en-CA" b="0" dirty="0"/>
          </a:p>
          <a:p>
            <a:pPr marL="0" indent="0">
              <a:buNone/>
            </a:pPr>
            <a:r>
              <a:rPr lang="en-CA" dirty="0"/>
              <a:t>Who We Want to Be</a:t>
            </a:r>
          </a:p>
          <a:p>
            <a:pPr marL="0" indent="0">
              <a:buNone/>
            </a:pPr>
            <a:r>
              <a:rPr lang="en-CA" b="0" dirty="0" err="1"/>
              <a:t>imagiNorthern</a:t>
            </a:r>
            <a:r>
              <a:rPr lang="en-CA" b="0" dirty="0"/>
              <a:t> is a northern-led creative network rooted in the values, voices, and leadership of northern Manitoba communities. While initially coordinated by FFAC, we are transitioning toward independence, guided by regional Champions, core organizations, and cross-sector partners. Our network includes artists, cultural workers, and food innovators committed to revitalizing community life through creativity, entrepreneurship, and collaboration. Grounded in Indigenous and northern values, reciprocal relationships and community insight, our structure is responsive, place-based, and shaped by those who live and create here.</a:t>
            </a:r>
          </a:p>
        </p:txBody>
      </p:sp>
      <p:sp>
        <p:nvSpPr>
          <p:cNvPr id="4" name="Slide Number Placeholder 3">
            <a:extLst>
              <a:ext uri="{FF2B5EF4-FFF2-40B4-BE49-F238E27FC236}">
                <a16:creationId xmlns:a16="http://schemas.microsoft.com/office/drawing/2014/main" id="{26DBD5BD-8C43-30DA-DD11-F09D1C0A9B0B}"/>
              </a:ext>
            </a:extLst>
          </p:cNvPr>
          <p:cNvSpPr>
            <a:spLocks noGrp="1"/>
          </p:cNvSpPr>
          <p:nvPr>
            <p:ph type="sldNum" sz="quarter" idx="12"/>
          </p:nvPr>
        </p:nvSpPr>
        <p:spPr/>
        <p:txBody>
          <a:bodyPr/>
          <a:lstStyle/>
          <a:p>
            <a:fld id="{2D4968CD-B254-421D-95FF-8AE414667F1B}" type="slidenum">
              <a:rPr lang="en-CA" smtClean="0"/>
              <a:t>6</a:t>
            </a:fld>
            <a:endParaRPr lang="en-CA" dirty="0"/>
          </a:p>
        </p:txBody>
      </p:sp>
    </p:spTree>
    <p:extLst>
      <p:ext uri="{BB962C8B-B14F-4D97-AF65-F5344CB8AC3E}">
        <p14:creationId xmlns:p14="http://schemas.microsoft.com/office/powerpoint/2010/main" val="504116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71D3B-FF27-C39D-5724-23576DA16618}"/>
              </a:ext>
            </a:extLst>
          </p:cNvPr>
          <p:cNvSpPr>
            <a:spLocks noGrp="1"/>
          </p:cNvSpPr>
          <p:nvPr>
            <p:ph type="title"/>
          </p:nvPr>
        </p:nvSpPr>
        <p:spPr>
          <a:xfrm>
            <a:off x="838199" y="365127"/>
            <a:ext cx="10827773" cy="989541"/>
          </a:xfrm>
        </p:spPr>
        <p:txBody>
          <a:bodyPr>
            <a:noAutofit/>
          </a:bodyPr>
          <a:lstStyle/>
          <a:p>
            <a:r>
              <a:rPr lang="en-CA" sz="32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Northern Manitoba Arts and Culture Strategy </a:t>
            </a:r>
            <a:br>
              <a:rPr lang="en-CA" sz="32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br>
            <a:r>
              <a:rPr lang="en-CA" sz="32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At-A-Glance</a:t>
            </a:r>
            <a:endParaRPr lang="en-CA" sz="5400" dirty="0">
              <a:solidFill>
                <a:schemeClr val="tx1"/>
              </a:solidFill>
            </a:endParaRPr>
          </a:p>
        </p:txBody>
      </p:sp>
      <p:graphicFrame>
        <p:nvGraphicFramePr>
          <p:cNvPr id="4" name="Diagram 3">
            <a:extLst>
              <a:ext uri="{FF2B5EF4-FFF2-40B4-BE49-F238E27FC236}">
                <a16:creationId xmlns:a16="http://schemas.microsoft.com/office/drawing/2014/main" id="{3BC66ED9-2C7C-E2ED-055A-BDD0EABF618D}"/>
              </a:ext>
            </a:extLst>
          </p:cNvPr>
          <p:cNvGraphicFramePr/>
          <p:nvPr>
            <p:extLst>
              <p:ext uri="{D42A27DB-BD31-4B8C-83A1-F6EECF244321}">
                <p14:modId xmlns:p14="http://schemas.microsoft.com/office/powerpoint/2010/main" val="3801083388"/>
              </p:ext>
            </p:extLst>
          </p:nvPr>
        </p:nvGraphicFramePr>
        <p:xfrm>
          <a:off x="2370136" y="1354668"/>
          <a:ext cx="9295837" cy="3740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Rounded Corners 4">
            <a:extLst>
              <a:ext uri="{FF2B5EF4-FFF2-40B4-BE49-F238E27FC236}">
                <a16:creationId xmlns:a16="http://schemas.microsoft.com/office/drawing/2014/main" id="{F7082FA3-42B6-BC4B-44E0-5C3932D3987A}"/>
              </a:ext>
            </a:extLst>
          </p:cNvPr>
          <p:cNvSpPr/>
          <p:nvPr/>
        </p:nvSpPr>
        <p:spPr>
          <a:xfrm>
            <a:off x="963136" y="1354668"/>
            <a:ext cx="1282065" cy="5138204"/>
          </a:xfrm>
          <a:prstGeom prst="roundRect">
            <a:avLst/>
          </a:prstGeom>
          <a:solidFill>
            <a:schemeClr val="accent1">
              <a:lumMod val="40000"/>
              <a:lumOff val="60000"/>
              <a:alpha val="69804"/>
            </a:schemeClr>
          </a:solidFill>
          <a:ln>
            <a:noFill/>
          </a:ln>
        </p:spPr>
        <p:style>
          <a:lnRef idx="1">
            <a:schemeClr val="accent6"/>
          </a:lnRef>
          <a:fillRef idx="2">
            <a:schemeClr val="accent6"/>
          </a:fillRef>
          <a:effectRef idx="1">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CA" sz="3200" b="1" kern="100" dirty="0">
                <a:solidFill>
                  <a:schemeClr val="bg1"/>
                </a:solidFill>
                <a:effectLst/>
                <a:ea typeface="Aptos" panose="020B0004020202020204" pitchFamily="34" charset="0"/>
                <a:cs typeface="Times New Roman" panose="02020603050405020304" pitchFamily="18" charset="0"/>
              </a:rPr>
              <a:t>Regular Gathering</a:t>
            </a:r>
            <a:endParaRPr lang="en-CA" sz="1400" kern="100" dirty="0">
              <a:solidFill>
                <a:schemeClr val="bg1"/>
              </a:solidFill>
              <a:effectLst/>
              <a:ea typeface="Aptos" panose="020B000402020202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82E2C07A-4295-3FBA-9161-9693BA7F193A}"/>
              </a:ext>
            </a:extLst>
          </p:cNvPr>
          <p:cNvSpPr/>
          <p:nvPr/>
        </p:nvSpPr>
        <p:spPr>
          <a:xfrm>
            <a:off x="2390520" y="5266688"/>
            <a:ext cx="4464000" cy="1226185"/>
          </a:xfrm>
          <a:prstGeom prst="roundRect">
            <a:avLst/>
          </a:prstGeom>
          <a:solidFill>
            <a:schemeClr val="accent1">
              <a:lumMod val="40000"/>
              <a:lumOff val="60000"/>
              <a:alpha val="69804"/>
            </a:schemeClr>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CA" sz="3200" b="1" kern="100" dirty="0">
                <a:solidFill>
                  <a:schemeClr val="bg1"/>
                </a:solidFill>
                <a:effectLst/>
                <a:ea typeface="Aptos" panose="020B0004020202020204" pitchFamily="34" charset="0"/>
                <a:cs typeface="Times New Roman" panose="02020603050405020304" pitchFamily="18" charset="0"/>
              </a:rPr>
              <a:t>Advocacy</a:t>
            </a:r>
            <a:endParaRPr lang="en-CA" sz="1400" kern="100" dirty="0">
              <a:solidFill>
                <a:schemeClr val="bg1"/>
              </a:solidFill>
              <a:effectLst/>
              <a:ea typeface="Aptos" panose="020B000402020202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C5128777-95BC-2FDC-FA68-752AFFE750B6}"/>
              </a:ext>
            </a:extLst>
          </p:cNvPr>
          <p:cNvSpPr/>
          <p:nvPr/>
        </p:nvSpPr>
        <p:spPr>
          <a:xfrm>
            <a:off x="7185019" y="5266687"/>
            <a:ext cx="4464000" cy="1226185"/>
          </a:xfrm>
          <a:prstGeom prst="roundRect">
            <a:avLst/>
          </a:prstGeom>
          <a:solidFill>
            <a:schemeClr val="accent1">
              <a:lumMod val="40000"/>
              <a:lumOff val="60000"/>
              <a:alpha val="69804"/>
            </a:schemeClr>
          </a:solidFill>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CA" sz="3200" b="1" kern="100">
                <a:solidFill>
                  <a:schemeClr val="bg1"/>
                </a:solidFill>
                <a:effectLst/>
                <a:ea typeface="Aptos" panose="020B0004020202020204" pitchFamily="34" charset="0"/>
                <a:cs typeface="Times New Roman" panose="02020603050405020304" pitchFamily="18" charset="0"/>
              </a:rPr>
              <a:t>Funding</a:t>
            </a:r>
            <a:endParaRPr lang="en-CA" sz="1400" kern="100">
              <a:solidFill>
                <a:schemeClr val="bg1"/>
              </a:solidFill>
              <a:effectLst/>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645BA9D-DF02-CCFA-489D-6A7BD43197DB}"/>
              </a:ext>
            </a:extLst>
          </p:cNvPr>
          <p:cNvSpPr>
            <a:spLocks noGrp="1"/>
          </p:cNvSpPr>
          <p:nvPr>
            <p:ph type="sldNum" sz="quarter" idx="12"/>
          </p:nvPr>
        </p:nvSpPr>
        <p:spPr/>
        <p:txBody>
          <a:bodyPr/>
          <a:lstStyle/>
          <a:p>
            <a:fld id="{2D4968CD-B254-421D-95FF-8AE414667F1B}" type="slidenum">
              <a:rPr lang="en-CA" smtClean="0"/>
              <a:t>7</a:t>
            </a:fld>
            <a:endParaRPr lang="en-CA"/>
          </a:p>
        </p:txBody>
      </p:sp>
    </p:spTree>
    <p:extLst>
      <p:ext uri="{BB962C8B-B14F-4D97-AF65-F5344CB8AC3E}">
        <p14:creationId xmlns:p14="http://schemas.microsoft.com/office/powerpoint/2010/main" val="50818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graphicEl>
                                              <a:dgm id="{C35A02F8-4A1C-45D3-8B8B-10E63E6F38CC}"/>
                                            </p:graphicEl>
                                          </p:spTgt>
                                        </p:tgtEl>
                                        <p:attrNameLst>
                                          <p:attrName>style.visibility</p:attrName>
                                        </p:attrNameLst>
                                      </p:cBhvr>
                                      <p:to>
                                        <p:strVal val="visible"/>
                                      </p:to>
                                    </p:set>
                                    <p:animEffect transition="in" filter="wipe(left)">
                                      <p:cBhvr>
                                        <p:cTn id="11" dur="500"/>
                                        <p:tgtEl>
                                          <p:spTgt spid="4">
                                            <p:graphicEl>
                                              <a:dgm id="{C35A02F8-4A1C-45D3-8B8B-10E63E6F38CC}"/>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graphicEl>
                                              <a:dgm id="{0A99CEB0-3B99-42F4-BD9A-85B9D4CFCC43}"/>
                                            </p:graphicEl>
                                          </p:spTgt>
                                        </p:tgtEl>
                                        <p:attrNameLst>
                                          <p:attrName>style.visibility</p:attrName>
                                        </p:attrNameLst>
                                      </p:cBhvr>
                                      <p:to>
                                        <p:strVal val="visible"/>
                                      </p:to>
                                    </p:set>
                                    <p:animEffect transition="in" filter="wipe(left)">
                                      <p:cBhvr>
                                        <p:cTn id="16" dur="500"/>
                                        <p:tgtEl>
                                          <p:spTgt spid="4">
                                            <p:graphicEl>
                                              <a:dgm id="{0A99CEB0-3B99-42F4-BD9A-85B9D4CFCC43}"/>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graphicEl>
                                              <a:dgm id="{7ED2D4A4-C105-41EF-A159-6E2A153BA693}"/>
                                            </p:graphicEl>
                                          </p:spTgt>
                                        </p:tgtEl>
                                        <p:attrNameLst>
                                          <p:attrName>style.visibility</p:attrName>
                                        </p:attrNameLst>
                                      </p:cBhvr>
                                      <p:to>
                                        <p:strVal val="visible"/>
                                      </p:to>
                                    </p:set>
                                    <p:animEffect transition="in" filter="wipe(left)">
                                      <p:cBhvr>
                                        <p:cTn id="21" dur="500"/>
                                        <p:tgtEl>
                                          <p:spTgt spid="4">
                                            <p:graphicEl>
                                              <a:dgm id="{7ED2D4A4-C105-41EF-A159-6E2A153BA693}"/>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
                                            <p:graphicEl>
                                              <a:dgm id="{4FAD3F88-1CCA-430D-ABDF-C6448B10073C}"/>
                                            </p:graphicEl>
                                          </p:spTgt>
                                        </p:tgtEl>
                                        <p:attrNameLst>
                                          <p:attrName>style.visibility</p:attrName>
                                        </p:attrNameLst>
                                      </p:cBhvr>
                                      <p:to>
                                        <p:strVal val="visible"/>
                                      </p:to>
                                    </p:set>
                                    <p:animEffect transition="in" filter="wipe(left)">
                                      <p:cBhvr>
                                        <p:cTn id="26" dur="500"/>
                                        <p:tgtEl>
                                          <p:spTgt spid="4">
                                            <p:graphicEl>
                                              <a:dgm id="{4FAD3F88-1CCA-430D-ABDF-C6448B10073C}"/>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lvlOne"/>
        </p:bldSub>
      </p:bldGraphic>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D2943-064E-8DB0-836D-2559170F31D2}"/>
              </a:ext>
            </a:extLst>
          </p:cNvPr>
          <p:cNvSpPr>
            <a:spLocks noGrp="1"/>
          </p:cNvSpPr>
          <p:nvPr>
            <p:ph type="title"/>
          </p:nvPr>
        </p:nvSpPr>
        <p:spPr/>
        <p:txBody>
          <a:bodyPr>
            <a:normAutofit/>
          </a:bodyPr>
          <a:lstStyle/>
          <a:p>
            <a:r>
              <a:rPr lang="en-CA" dirty="0"/>
              <a:t>What We Do</a:t>
            </a:r>
            <a:br>
              <a:rPr lang="en-CA" dirty="0"/>
            </a:br>
            <a:endParaRPr lang="en-CA" dirty="0"/>
          </a:p>
        </p:txBody>
      </p:sp>
      <p:sp>
        <p:nvSpPr>
          <p:cNvPr id="3" name="Content Placeholder 2">
            <a:extLst>
              <a:ext uri="{FF2B5EF4-FFF2-40B4-BE49-F238E27FC236}">
                <a16:creationId xmlns:a16="http://schemas.microsoft.com/office/drawing/2014/main" id="{27338A1D-F330-21B9-A0A1-8B20B98D1221}"/>
              </a:ext>
            </a:extLst>
          </p:cNvPr>
          <p:cNvSpPr>
            <a:spLocks noGrp="1"/>
          </p:cNvSpPr>
          <p:nvPr>
            <p:ph idx="1"/>
          </p:nvPr>
        </p:nvSpPr>
        <p:spPr/>
        <p:txBody>
          <a:bodyPr/>
          <a:lstStyle/>
          <a:p>
            <a:pPr lvl="0" fontAlgn="base"/>
            <a:r>
              <a:rPr lang="en-CA" dirty="0"/>
              <a:t>Develop community-based creative spaces</a:t>
            </a:r>
          </a:p>
          <a:p>
            <a:pPr lvl="0" fontAlgn="base"/>
            <a:r>
              <a:rPr lang="en-CA" dirty="0"/>
              <a:t>Expand digital commerce platforms</a:t>
            </a:r>
          </a:p>
          <a:p>
            <a:pPr lvl="0" fontAlgn="base"/>
            <a:r>
              <a:rPr lang="en-CA" dirty="0"/>
              <a:t>Support strong local leadership</a:t>
            </a:r>
          </a:p>
          <a:p>
            <a:r>
              <a:rPr lang="en-CA" dirty="0"/>
              <a:t>Host regional workshops and professional development</a:t>
            </a:r>
          </a:p>
          <a:p>
            <a:pPr lvl="0" fontAlgn="base"/>
            <a:r>
              <a:rPr lang="en-CA" dirty="0"/>
              <a:t>Facilitate cultural exchange and connection</a:t>
            </a:r>
          </a:p>
          <a:p>
            <a:pPr lvl="0" fontAlgn="base"/>
            <a:r>
              <a:rPr lang="en-CA" dirty="0"/>
              <a:t>Grow visibility through outreach</a:t>
            </a:r>
          </a:p>
          <a:p>
            <a:pPr lvl="0" fontAlgn="base"/>
            <a:r>
              <a:rPr lang="en-CA" dirty="0"/>
              <a:t>Support initiatives aligned with community goals</a:t>
            </a:r>
          </a:p>
          <a:p>
            <a:r>
              <a:rPr lang="en-CA" dirty="0"/>
              <a:t>Conduct data collection and shared governance</a:t>
            </a:r>
          </a:p>
        </p:txBody>
      </p:sp>
      <p:sp>
        <p:nvSpPr>
          <p:cNvPr id="4" name="Slide Number Placeholder 3">
            <a:extLst>
              <a:ext uri="{FF2B5EF4-FFF2-40B4-BE49-F238E27FC236}">
                <a16:creationId xmlns:a16="http://schemas.microsoft.com/office/drawing/2014/main" id="{532E6163-FFC6-CA2F-2817-7AC2656598CE}"/>
              </a:ext>
            </a:extLst>
          </p:cNvPr>
          <p:cNvSpPr>
            <a:spLocks noGrp="1"/>
          </p:cNvSpPr>
          <p:nvPr>
            <p:ph type="sldNum" sz="quarter" idx="12"/>
          </p:nvPr>
        </p:nvSpPr>
        <p:spPr/>
        <p:txBody>
          <a:bodyPr/>
          <a:lstStyle/>
          <a:p>
            <a:fld id="{2D4968CD-B254-421D-95FF-8AE414667F1B}" type="slidenum">
              <a:rPr lang="en-CA" smtClean="0"/>
              <a:t>8</a:t>
            </a:fld>
            <a:endParaRPr lang="en-CA"/>
          </a:p>
        </p:txBody>
      </p:sp>
    </p:spTree>
    <p:extLst>
      <p:ext uri="{BB962C8B-B14F-4D97-AF65-F5344CB8AC3E}">
        <p14:creationId xmlns:p14="http://schemas.microsoft.com/office/powerpoint/2010/main" val="1262970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89EDB-78C7-9BDC-E7B8-5E77C13948A8}"/>
              </a:ext>
            </a:extLst>
          </p:cNvPr>
          <p:cNvSpPr>
            <a:spLocks noGrp="1"/>
          </p:cNvSpPr>
          <p:nvPr>
            <p:ph type="title"/>
          </p:nvPr>
        </p:nvSpPr>
        <p:spPr/>
        <p:txBody>
          <a:bodyPr/>
          <a:lstStyle/>
          <a:p>
            <a:r>
              <a:rPr lang="en-CA" dirty="0"/>
              <a:t>ImagiNorthern so far</a:t>
            </a:r>
          </a:p>
        </p:txBody>
      </p:sp>
      <p:sp>
        <p:nvSpPr>
          <p:cNvPr id="3" name="Content Placeholder 2">
            <a:extLst>
              <a:ext uri="{FF2B5EF4-FFF2-40B4-BE49-F238E27FC236}">
                <a16:creationId xmlns:a16="http://schemas.microsoft.com/office/drawing/2014/main" id="{985E1542-E8BA-0EA1-0DB6-168F0DB21B2B}"/>
              </a:ext>
            </a:extLst>
          </p:cNvPr>
          <p:cNvSpPr>
            <a:spLocks noGrp="1"/>
          </p:cNvSpPr>
          <p:nvPr>
            <p:ph idx="1"/>
          </p:nvPr>
        </p:nvSpPr>
        <p:spPr>
          <a:xfrm>
            <a:off x="838200" y="1240078"/>
            <a:ext cx="10515600" cy="5343602"/>
          </a:xfrm>
        </p:spPr>
        <p:txBody>
          <a:bodyPr>
            <a:normAutofit fontScale="85000" lnSpcReduction="10000"/>
          </a:bodyPr>
          <a:lstStyle/>
          <a:p>
            <a:pPr algn="l">
              <a:lnSpc>
                <a:spcPct val="110000"/>
              </a:lnSpc>
            </a:pPr>
            <a:r>
              <a:rPr lang="en-US" dirty="0"/>
              <a:t>2022 –</a:t>
            </a:r>
            <a:r>
              <a:rPr lang="en-US" b="0" dirty="0"/>
              <a:t> Commissioned a baseline study of the arts sector in Northern Manitoba</a:t>
            </a:r>
          </a:p>
          <a:p>
            <a:pPr algn="l">
              <a:lnSpc>
                <a:spcPct val="110000"/>
              </a:lnSpc>
            </a:pPr>
            <a:r>
              <a:rPr lang="en-US" dirty="0"/>
              <a:t>2023 – </a:t>
            </a:r>
            <a:r>
              <a:rPr lang="en-US" b="0" dirty="0"/>
              <a:t>Received initial funding from Canada Council for the Arts and Province of  Manitoba to pilot ImagiNorthern, Phase 1</a:t>
            </a:r>
          </a:p>
          <a:p>
            <a:pPr lvl="2" algn="l">
              <a:lnSpc>
                <a:spcPct val="110000"/>
              </a:lnSpc>
            </a:pPr>
            <a:r>
              <a:rPr lang="en-US" b="0" dirty="0"/>
              <a:t>Initial Northern Champions network: </a:t>
            </a:r>
            <a:r>
              <a:rPr lang="en-US" b="0" dirty="0" err="1"/>
              <a:t>Flin</a:t>
            </a:r>
            <a:r>
              <a:rPr lang="en-US" b="0" dirty="0"/>
              <a:t> Flon, OCN/The Pas, Churchill, Thompson, Snow Lake, Lac Brochet.</a:t>
            </a:r>
          </a:p>
          <a:p>
            <a:pPr algn="l">
              <a:lnSpc>
                <a:spcPct val="110000"/>
              </a:lnSpc>
            </a:pPr>
            <a:r>
              <a:rPr lang="en-US" dirty="0"/>
              <a:t>2024 –</a:t>
            </a:r>
            <a:r>
              <a:rPr lang="en-US" b="0" dirty="0"/>
              <a:t> began a regional cultural asset mapping survey and supported Creative Manitoba’s new Arts Directory.</a:t>
            </a:r>
          </a:p>
          <a:p>
            <a:pPr lvl="2" algn="l">
              <a:lnSpc>
                <a:spcPct val="110000"/>
              </a:lnSpc>
            </a:pPr>
            <a:r>
              <a:rPr lang="en-US" b="0" dirty="0"/>
              <a:t>Working with Uptown Emporium as a storefront and an e-commerce website.</a:t>
            </a:r>
          </a:p>
          <a:p>
            <a:pPr lvl="2" algn="l">
              <a:lnSpc>
                <a:spcPct val="110000"/>
              </a:lnSpc>
            </a:pPr>
            <a:r>
              <a:rPr lang="en-US" b="0" dirty="0"/>
              <a:t>Made websites for several communities.</a:t>
            </a:r>
          </a:p>
          <a:p>
            <a:pPr lvl="2" algn="l">
              <a:lnSpc>
                <a:spcPct val="110000"/>
              </a:lnSpc>
            </a:pPr>
            <a:r>
              <a:rPr lang="en-US" b="0" dirty="0"/>
              <a:t>Shop-in-the-Box with mobile StarLink internet</a:t>
            </a:r>
          </a:p>
          <a:p>
            <a:pPr algn="l">
              <a:lnSpc>
                <a:spcPct val="110000"/>
              </a:lnSpc>
            </a:pPr>
            <a:r>
              <a:rPr lang="en-US" dirty="0"/>
              <a:t>2025 –</a:t>
            </a:r>
            <a:r>
              <a:rPr lang="en-US" b="0" dirty="0"/>
              <a:t> Network Development Consultation resulting in the current process</a:t>
            </a:r>
          </a:p>
          <a:p>
            <a:pPr algn="l">
              <a:lnSpc>
                <a:spcPct val="110000"/>
              </a:lnSpc>
            </a:pPr>
            <a:endParaRPr lang="en-US" b="0" dirty="0"/>
          </a:p>
          <a:p>
            <a:pPr marL="0" indent="0" algn="l">
              <a:lnSpc>
                <a:spcPct val="110000"/>
              </a:lnSpc>
              <a:buNone/>
            </a:pPr>
            <a:r>
              <a:rPr lang="en-US" sz="2400" b="0" dirty="0"/>
              <a:t>Funding gaps are filled to some degree by partnership with UCN for annual gathering (3 delivered); and with Creative Manitoba’s Food and Arts project.</a:t>
            </a:r>
          </a:p>
          <a:p>
            <a:pPr algn="l">
              <a:lnSpc>
                <a:spcPct val="110000"/>
              </a:lnSpc>
            </a:pPr>
            <a:endParaRPr lang="en-US" b="0" dirty="0"/>
          </a:p>
          <a:p>
            <a:pPr algn="l">
              <a:lnSpc>
                <a:spcPct val="110000"/>
              </a:lnSpc>
            </a:pPr>
            <a:endParaRPr lang="en-US" b="0" dirty="0"/>
          </a:p>
          <a:p>
            <a:pPr algn="l">
              <a:lnSpc>
                <a:spcPct val="110000"/>
              </a:lnSpc>
            </a:pPr>
            <a:endParaRPr lang="en-CA" dirty="0"/>
          </a:p>
        </p:txBody>
      </p:sp>
      <p:sp>
        <p:nvSpPr>
          <p:cNvPr id="4" name="Slide Number Placeholder 3">
            <a:extLst>
              <a:ext uri="{FF2B5EF4-FFF2-40B4-BE49-F238E27FC236}">
                <a16:creationId xmlns:a16="http://schemas.microsoft.com/office/drawing/2014/main" id="{2A82834C-F925-2A7C-21F2-A1DEDC45995A}"/>
              </a:ext>
            </a:extLst>
          </p:cNvPr>
          <p:cNvSpPr>
            <a:spLocks noGrp="1"/>
          </p:cNvSpPr>
          <p:nvPr>
            <p:ph type="sldNum" sz="quarter" idx="12"/>
          </p:nvPr>
        </p:nvSpPr>
        <p:spPr/>
        <p:txBody>
          <a:bodyPr/>
          <a:lstStyle/>
          <a:p>
            <a:fld id="{2D4968CD-B254-421D-95FF-8AE414667F1B}" type="slidenum">
              <a:rPr lang="en-CA" smtClean="0"/>
              <a:t>9</a:t>
            </a:fld>
            <a:endParaRPr lang="en-CA"/>
          </a:p>
        </p:txBody>
      </p:sp>
      <p:sp>
        <p:nvSpPr>
          <p:cNvPr id="6" name="TextBox 5">
            <a:extLst>
              <a:ext uri="{FF2B5EF4-FFF2-40B4-BE49-F238E27FC236}">
                <a16:creationId xmlns:a16="http://schemas.microsoft.com/office/drawing/2014/main" id="{990073EB-2607-2593-49C9-86CA2AE2D030}"/>
              </a:ext>
            </a:extLst>
          </p:cNvPr>
          <p:cNvSpPr txBox="1"/>
          <p:nvPr/>
        </p:nvSpPr>
        <p:spPr>
          <a:xfrm>
            <a:off x="838200" y="6098581"/>
            <a:ext cx="9942535" cy="369332"/>
          </a:xfrm>
          <a:prstGeom prst="rect">
            <a:avLst/>
          </a:prstGeom>
          <a:noFill/>
        </p:spPr>
        <p:txBody>
          <a:bodyPr wrap="square">
            <a:spAutoFit/>
          </a:bodyPr>
          <a:lstStyle/>
          <a:p>
            <a:r>
              <a:rPr lang="en-CA" dirty="0">
                <a:hlinkClick r:id="rId3"/>
              </a:rPr>
              <a:t>https://strategicmoves.ca/reports-media/northern-manitoba-arts-and-cultural-sector-strategy</a:t>
            </a:r>
            <a:r>
              <a:rPr lang="en-CA" dirty="0"/>
              <a:t> </a:t>
            </a:r>
          </a:p>
        </p:txBody>
      </p:sp>
    </p:spTree>
    <p:extLst>
      <p:ext uri="{BB962C8B-B14F-4D97-AF65-F5344CB8AC3E}">
        <p14:creationId xmlns:p14="http://schemas.microsoft.com/office/powerpoint/2010/main" val="895024477"/>
      </p:ext>
    </p:extLst>
  </p:cSld>
  <p:clrMapOvr>
    <a:masterClrMapping/>
  </p:clrMapOvr>
</p:sld>
</file>

<file path=ppt/theme/theme1.xml><?xml version="1.0" encoding="utf-8"?>
<a:theme xmlns:a="http://schemas.openxmlformats.org/drawingml/2006/main" name="Office Theme">
  <a:themeElements>
    <a:clrScheme name="ImagiNorthern">
      <a:dk1>
        <a:srgbClr val="252043"/>
      </a:dk1>
      <a:lt1>
        <a:srgbClr val="F8F8F8"/>
      </a:lt1>
      <a:dk2>
        <a:srgbClr val="275D86"/>
      </a:dk2>
      <a:lt2>
        <a:srgbClr val="B2E3D4"/>
      </a:lt2>
      <a:accent1>
        <a:srgbClr val="252043"/>
      </a:accent1>
      <a:accent2>
        <a:srgbClr val="275D86"/>
      </a:accent2>
      <a:accent3>
        <a:srgbClr val="5B7E75"/>
      </a:accent3>
      <a:accent4>
        <a:srgbClr val="63659F"/>
      </a:accent4>
      <a:accent5>
        <a:srgbClr val="B2E3D4"/>
      </a:accent5>
      <a:accent6>
        <a:srgbClr val="F8F8F8"/>
      </a:accent6>
      <a:hlink>
        <a:srgbClr val="5F576B"/>
      </a:hlink>
      <a:folHlink>
        <a:srgbClr val="709FFF"/>
      </a:folHlink>
    </a:clrScheme>
    <a:fontScheme name="Custom 2">
      <a:majorFont>
        <a:latin typeface="Barlow ExtraBold"/>
        <a:ea typeface=""/>
        <a:cs typeface=""/>
      </a:majorFont>
      <a:minorFont>
        <a:latin typeface="Barlow"/>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472234D-F094-4BAB-B731-C448FC63D88D}" vid="{54F5B219-9881-4CC0-A765-7A0E544F2E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StrategicMoves2023</Template>
  <TotalTime>1732</TotalTime>
  <Words>2651</Words>
  <Application>Microsoft Macintosh PowerPoint</Application>
  <PresentationFormat>Widescreen</PresentationFormat>
  <Paragraphs>371</Paragraphs>
  <Slides>30</Slides>
  <Notes>30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Aptos</vt:lpstr>
      <vt:lpstr>Aptos Display</vt:lpstr>
      <vt:lpstr>Arial</vt:lpstr>
      <vt:lpstr>Barlow</vt:lpstr>
      <vt:lpstr>Calibri</vt:lpstr>
      <vt:lpstr>Corbel</vt:lpstr>
      <vt:lpstr>Trebuchet MS</vt:lpstr>
      <vt:lpstr>Wingdings</vt:lpstr>
      <vt:lpstr>Office Theme</vt:lpstr>
      <vt:lpstr>Community Conversation #1 Governance and Decision-Making </vt:lpstr>
      <vt:lpstr>Welcome and Introductions</vt:lpstr>
      <vt:lpstr>Today’s Agenda</vt:lpstr>
      <vt:lpstr>Who is involved</vt:lpstr>
      <vt:lpstr>Guiding Principles for Working Together Today </vt:lpstr>
      <vt:lpstr>ImagiNorthern: a voice for Manitoba's northern arts community</vt:lpstr>
      <vt:lpstr>Northern Manitoba Arts and Culture Strategy  At-A-Glance</vt:lpstr>
      <vt:lpstr>What We Do </vt:lpstr>
      <vt:lpstr>ImagiNorthern so far</vt:lpstr>
      <vt:lpstr>ImagiNorthern evolution subject of this conversation</vt:lpstr>
      <vt:lpstr>Questions or comments so far?</vt:lpstr>
      <vt:lpstr>Two Governance Models for Discussion</vt:lpstr>
      <vt:lpstr>Local decision-making, regional support</vt:lpstr>
      <vt:lpstr>Option 1 ― Organizations as Core Members Proposed Roles </vt:lpstr>
      <vt:lpstr>Option 1 ― Organizations as core members Major responsibilities for appointment to board and nominating local champions</vt:lpstr>
      <vt:lpstr>Option 1 ―  Draft Organizational Structure for current 2-headed organization</vt:lpstr>
      <vt:lpstr>Steering Committee liked …  </vt:lpstr>
      <vt:lpstr>But Steering Committee had practical concerns … </vt:lpstr>
      <vt:lpstr>Steering Committee had practical concerns … </vt:lpstr>
      <vt:lpstr>Who exactly should be members and what are their rights / obligations?</vt:lpstr>
      <vt:lpstr>Questions or comments so far?</vt:lpstr>
      <vt:lpstr>Alternative Governance structure based on Steering Committee input</vt:lpstr>
      <vt:lpstr>PowerPoint Presentation</vt:lpstr>
      <vt:lpstr>Option 2 ―  Alternative Organizational Structure with Mixed membership, defined board and Executive Director</vt:lpstr>
      <vt:lpstr>Option 2 ― Individuals and Organizations as members Simplified recruitment process; open job postings</vt:lpstr>
      <vt:lpstr>How option 2 is different</vt:lpstr>
      <vt:lpstr>How option 2 is different</vt:lpstr>
      <vt:lpstr>How option 2 is different</vt:lpstr>
      <vt:lpstr>Small Groups – 25 minutes – Please take notes in the Google docs provided – find your group number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Introductions and Welcome</dc:title>
  <dc:creator>Inga Petri</dc:creator>
  <cp:lastModifiedBy>Fiona Rettie</cp:lastModifiedBy>
  <cp:revision>305</cp:revision>
  <cp:lastPrinted>2025-12-16T19:18:56Z</cp:lastPrinted>
  <dcterms:created xsi:type="dcterms:W3CDTF">2024-03-24T03:33:27Z</dcterms:created>
  <dcterms:modified xsi:type="dcterms:W3CDTF">2026-01-21T20:35:45Z</dcterms:modified>
</cp:coreProperties>
</file>